
<file path=[Content_Types].xml><?xml version="1.0" encoding="utf-8"?>
<Types xmlns="http://schemas.openxmlformats.org/package/2006/content-types">
  <Default Extension="xml" ContentType="application/xml"/>
  <Default Extension="jpeg" ContentType="image/jpeg"/>
  <Default Extension="m4v" ContentType="video/unknown"/>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256" r:id="rId2"/>
    <p:sldId id="270" r:id="rId3"/>
    <p:sldId id="316" r:id="rId4"/>
    <p:sldId id="318" r:id="rId5"/>
    <p:sldId id="297" r:id="rId6"/>
    <p:sldId id="317" r:id="rId7"/>
    <p:sldId id="263" r:id="rId8"/>
    <p:sldId id="264" r:id="rId9"/>
    <p:sldId id="265" r:id="rId10"/>
    <p:sldId id="266" r:id="rId11"/>
    <p:sldId id="323" r:id="rId12"/>
    <p:sldId id="298" r:id="rId13"/>
    <p:sldId id="275" r:id="rId14"/>
    <p:sldId id="276" r:id="rId15"/>
    <p:sldId id="277" r:id="rId16"/>
    <p:sldId id="278" r:id="rId17"/>
    <p:sldId id="279" r:id="rId18"/>
    <p:sldId id="280" r:id="rId19"/>
    <p:sldId id="282" r:id="rId20"/>
    <p:sldId id="283" r:id="rId21"/>
    <p:sldId id="284" r:id="rId22"/>
    <p:sldId id="319" r:id="rId23"/>
    <p:sldId id="287" r:id="rId24"/>
    <p:sldId id="288" r:id="rId25"/>
    <p:sldId id="302" r:id="rId26"/>
    <p:sldId id="289" r:id="rId27"/>
    <p:sldId id="292" r:id="rId28"/>
    <p:sldId id="293" r:id="rId29"/>
    <p:sldId id="294" r:id="rId30"/>
    <p:sldId id="295" r:id="rId31"/>
    <p:sldId id="296" r:id="rId32"/>
    <p:sldId id="312" r:id="rId33"/>
    <p:sldId id="313" r:id="rId34"/>
    <p:sldId id="314" r:id="rId35"/>
    <p:sldId id="315" r:id="rId36"/>
    <p:sldId id="320" r:id="rId37"/>
    <p:sldId id="321" r:id="rId38"/>
    <p:sldId id="325" r:id="rId39"/>
    <p:sldId id="303" r:id="rId40"/>
    <p:sldId id="304" r:id="rId41"/>
    <p:sldId id="305" r:id="rId42"/>
    <p:sldId id="306" r:id="rId43"/>
    <p:sldId id="307" r:id="rId44"/>
    <p:sldId id="308" r:id="rId45"/>
    <p:sldId id="309" r:id="rId46"/>
    <p:sldId id="310" r:id="rId47"/>
    <p:sldId id="311" r:id="rId48"/>
    <p:sldId id="300" r:id="rId4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252"/>
    <a:srgbClr val="444444"/>
    <a:srgbClr val="2E2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664" autoAdjust="0"/>
  </p:normalViewPr>
  <p:slideViewPr>
    <p:cSldViewPr snapToObjects="1">
      <p:cViewPr varScale="1">
        <p:scale>
          <a:sx n="118" d="100"/>
          <a:sy n="118" d="100"/>
        </p:scale>
        <p:origin x="-101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Macduff%20HD:Users:howdy:tmp:DCT.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Sheet2!$C$9</c:f>
              <c:strCache>
                <c:ptCount val="1"/>
                <c:pt idx="0">
                  <c:v>Original Values</c:v>
                </c:pt>
              </c:strCache>
            </c:strRef>
          </c:tx>
          <c:marker>
            <c:symbol val="none"/>
          </c:marker>
          <c:val>
            <c:numRef>
              <c:f>Sheet2!$C$10:$C$91</c:f>
              <c:numCache>
                <c:formatCode>General</c:formatCode>
                <c:ptCount val="82"/>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33.0</c:v>
                </c:pt>
                <c:pt idx="33">
                  <c:v>34.0</c:v>
                </c:pt>
                <c:pt idx="34">
                  <c:v>35.0</c:v>
                </c:pt>
                <c:pt idx="35">
                  <c:v>36.0</c:v>
                </c:pt>
                <c:pt idx="36">
                  <c:v>37.0</c:v>
                </c:pt>
                <c:pt idx="37">
                  <c:v>38.0</c:v>
                </c:pt>
                <c:pt idx="38">
                  <c:v>39.0</c:v>
                </c:pt>
                <c:pt idx="39">
                  <c:v>40.0</c:v>
                </c:pt>
                <c:pt idx="40">
                  <c:v>41.0</c:v>
                </c:pt>
                <c:pt idx="41">
                  <c:v>42.0</c:v>
                </c:pt>
                <c:pt idx="42">
                  <c:v>43.0</c:v>
                </c:pt>
                <c:pt idx="43">
                  <c:v>44.0</c:v>
                </c:pt>
                <c:pt idx="44">
                  <c:v>45.0</c:v>
                </c:pt>
                <c:pt idx="45">
                  <c:v>46.0</c:v>
                </c:pt>
                <c:pt idx="46">
                  <c:v>47.0</c:v>
                </c:pt>
                <c:pt idx="47">
                  <c:v>48.0</c:v>
                </c:pt>
                <c:pt idx="48">
                  <c:v>49.0</c:v>
                </c:pt>
                <c:pt idx="49">
                  <c:v>50.0</c:v>
                </c:pt>
                <c:pt idx="50">
                  <c:v>51.0</c:v>
                </c:pt>
                <c:pt idx="51">
                  <c:v>52.0</c:v>
                </c:pt>
                <c:pt idx="52">
                  <c:v>53.0</c:v>
                </c:pt>
                <c:pt idx="53">
                  <c:v>54.0</c:v>
                </c:pt>
                <c:pt idx="54">
                  <c:v>55.0</c:v>
                </c:pt>
                <c:pt idx="55">
                  <c:v>56.0</c:v>
                </c:pt>
                <c:pt idx="56">
                  <c:v>57.0</c:v>
                </c:pt>
                <c:pt idx="57">
                  <c:v>58.0</c:v>
                </c:pt>
                <c:pt idx="58">
                  <c:v>59.0</c:v>
                </c:pt>
                <c:pt idx="59">
                  <c:v>60.0</c:v>
                </c:pt>
                <c:pt idx="60">
                  <c:v>61.0</c:v>
                </c:pt>
                <c:pt idx="61">
                  <c:v>62.0</c:v>
                </c:pt>
                <c:pt idx="62">
                  <c:v>63.0</c:v>
                </c:pt>
                <c:pt idx="63">
                  <c:v>64.0</c:v>
                </c:pt>
                <c:pt idx="64">
                  <c:v>65.0</c:v>
                </c:pt>
                <c:pt idx="65">
                  <c:v>66.0</c:v>
                </c:pt>
                <c:pt idx="66">
                  <c:v>67.0</c:v>
                </c:pt>
                <c:pt idx="67">
                  <c:v>68.0</c:v>
                </c:pt>
                <c:pt idx="68">
                  <c:v>69.0</c:v>
                </c:pt>
                <c:pt idx="69">
                  <c:v>70.0</c:v>
                </c:pt>
                <c:pt idx="70">
                  <c:v>71.0</c:v>
                </c:pt>
                <c:pt idx="71">
                  <c:v>72.0</c:v>
                </c:pt>
                <c:pt idx="72">
                  <c:v>73.0</c:v>
                </c:pt>
                <c:pt idx="73">
                  <c:v>74.0</c:v>
                </c:pt>
                <c:pt idx="74">
                  <c:v>75.0</c:v>
                </c:pt>
                <c:pt idx="75">
                  <c:v>76.0</c:v>
                </c:pt>
                <c:pt idx="76">
                  <c:v>77.0</c:v>
                </c:pt>
                <c:pt idx="77">
                  <c:v>78.0</c:v>
                </c:pt>
                <c:pt idx="78">
                  <c:v>79.0</c:v>
                </c:pt>
                <c:pt idx="79">
                  <c:v>80.0</c:v>
                </c:pt>
                <c:pt idx="80">
                  <c:v>81.0</c:v>
                </c:pt>
                <c:pt idx="81">
                  <c:v>82.0</c:v>
                </c:pt>
              </c:numCache>
            </c:numRef>
          </c:val>
          <c:smooth val="0"/>
        </c:ser>
        <c:ser>
          <c:idx val="1"/>
          <c:order val="1"/>
          <c:tx>
            <c:strRef>
              <c:f>Sheet2!$D$9</c:f>
              <c:strCache>
                <c:ptCount val="1"/>
                <c:pt idx="0">
                  <c:v>Quantized Values</c:v>
                </c:pt>
              </c:strCache>
            </c:strRef>
          </c:tx>
          <c:marker>
            <c:symbol val="none"/>
          </c:marker>
          <c:val>
            <c:numRef>
              <c:f>Sheet2!$D$10:$D$91</c:f>
              <c:numCache>
                <c:formatCode>General</c:formatCode>
                <c:ptCount val="82"/>
                <c:pt idx="0">
                  <c:v>0.0</c:v>
                </c:pt>
                <c:pt idx="1">
                  <c:v>0.0</c:v>
                </c:pt>
                <c:pt idx="2">
                  <c:v>0.0</c:v>
                </c:pt>
                <c:pt idx="3">
                  <c:v>8.0</c:v>
                </c:pt>
                <c:pt idx="4">
                  <c:v>8.0</c:v>
                </c:pt>
                <c:pt idx="5">
                  <c:v>8.0</c:v>
                </c:pt>
                <c:pt idx="6">
                  <c:v>8.0</c:v>
                </c:pt>
                <c:pt idx="7">
                  <c:v>8.0</c:v>
                </c:pt>
                <c:pt idx="8">
                  <c:v>8.0</c:v>
                </c:pt>
                <c:pt idx="9">
                  <c:v>8.0</c:v>
                </c:pt>
                <c:pt idx="10">
                  <c:v>8.0</c:v>
                </c:pt>
                <c:pt idx="11">
                  <c:v>16.0</c:v>
                </c:pt>
                <c:pt idx="12">
                  <c:v>16.0</c:v>
                </c:pt>
                <c:pt idx="13">
                  <c:v>16.0</c:v>
                </c:pt>
                <c:pt idx="14">
                  <c:v>16.0</c:v>
                </c:pt>
                <c:pt idx="15">
                  <c:v>16.0</c:v>
                </c:pt>
                <c:pt idx="16">
                  <c:v>16.0</c:v>
                </c:pt>
                <c:pt idx="17">
                  <c:v>16.0</c:v>
                </c:pt>
                <c:pt idx="18">
                  <c:v>16.0</c:v>
                </c:pt>
                <c:pt idx="19">
                  <c:v>24.0</c:v>
                </c:pt>
                <c:pt idx="20">
                  <c:v>24.0</c:v>
                </c:pt>
                <c:pt idx="21">
                  <c:v>24.0</c:v>
                </c:pt>
                <c:pt idx="22">
                  <c:v>24.0</c:v>
                </c:pt>
                <c:pt idx="23">
                  <c:v>24.0</c:v>
                </c:pt>
                <c:pt idx="24">
                  <c:v>24.0</c:v>
                </c:pt>
                <c:pt idx="25">
                  <c:v>24.0</c:v>
                </c:pt>
                <c:pt idx="26">
                  <c:v>24.0</c:v>
                </c:pt>
                <c:pt idx="27">
                  <c:v>32.0</c:v>
                </c:pt>
                <c:pt idx="28">
                  <c:v>32.0</c:v>
                </c:pt>
                <c:pt idx="29">
                  <c:v>32.0</c:v>
                </c:pt>
                <c:pt idx="30">
                  <c:v>32.0</c:v>
                </c:pt>
                <c:pt idx="31">
                  <c:v>32.0</c:v>
                </c:pt>
                <c:pt idx="32">
                  <c:v>32.0</c:v>
                </c:pt>
                <c:pt idx="33">
                  <c:v>32.0</c:v>
                </c:pt>
                <c:pt idx="34">
                  <c:v>32.0</c:v>
                </c:pt>
                <c:pt idx="35">
                  <c:v>40.0</c:v>
                </c:pt>
                <c:pt idx="36">
                  <c:v>40.0</c:v>
                </c:pt>
                <c:pt idx="37">
                  <c:v>40.0</c:v>
                </c:pt>
                <c:pt idx="38">
                  <c:v>40.0</c:v>
                </c:pt>
                <c:pt idx="39">
                  <c:v>40.0</c:v>
                </c:pt>
                <c:pt idx="40">
                  <c:v>40.0</c:v>
                </c:pt>
                <c:pt idx="41">
                  <c:v>40.0</c:v>
                </c:pt>
                <c:pt idx="42">
                  <c:v>40.0</c:v>
                </c:pt>
                <c:pt idx="43">
                  <c:v>48.0</c:v>
                </c:pt>
                <c:pt idx="44">
                  <c:v>48.0</c:v>
                </c:pt>
                <c:pt idx="45">
                  <c:v>48.0</c:v>
                </c:pt>
                <c:pt idx="46">
                  <c:v>48.0</c:v>
                </c:pt>
                <c:pt idx="47">
                  <c:v>48.0</c:v>
                </c:pt>
                <c:pt idx="48">
                  <c:v>48.0</c:v>
                </c:pt>
                <c:pt idx="49">
                  <c:v>48.0</c:v>
                </c:pt>
                <c:pt idx="50">
                  <c:v>48.0</c:v>
                </c:pt>
                <c:pt idx="51">
                  <c:v>56.0</c:v>
                </c:pt>
                <c:pt idx="52">
                  <c:v>56.0</c:v>
                </c:pt>
                <c:pt idx="53">
                  <c:v>56.0</c:v>
                </c:pt>
                <c:pt idx="54">
                  <c:v>56.0</c:v>
                </c:pt>
                <c:pt idx="55">
                  <c:v>56.0</c:v>
                </c:pt>
                <c:pt idx="56">
                  <c:v>56.0</c:v>
                </c:pt>
                <c:pt idx="57">
                  <c:v>56.0</c:v>
                </c:pt>
                <c:pt idx="58">
                  <c:v>56.0</c:v>
                </c:pt>
                <c:pt idx="59">
                  <c:v>64.0</c:v>
                </c:pt>
                <c:pt idx="60">
                  <c:v>64.0</c:v>
                </c:pt>
                <c:pt idx="61">
                  <c:v>64.0</c:v>
                </c:pt>
                <c:pt idx="62">
                  <c:v>64.0</c:v>
                </c:pt>
                <c:pt idx="63">
                  <c:v>64.0</c:v>
                </c:pt>
                <c:pt idx="64">
                  <c:v>64.0</c:v>
                </c:pt>
                <c:pt idx="65">
                  <c:v>64.0</c:v>
                </c:pt>
                <c:pt idx="66">
                  <c:v>64.0</c:v>
                </c:pt>
                <c:pt idx="67">
                  <c:v>72.0</c:v>
                </c:pt>
                <c:pt idx="68">
                  <c:v>72.0</c:v>
                </c:pt>
                <c:pt idx="69">
                  <c:v>72.0</c:v>
                </c:pt>
                <c:pt idx="70">
                  <c:v>72.0</c:v>
                </c:pt>
                <c:pt idx="71">
                  <c:v>72.0</c:v>
                </c:pt>
                <c:pt idx="72">
                  <c:v>72.0</c:v>
                </c:pt>
                <c:pt idx="73">
                  <c:v>72.0</c:v>
                </c:pt>
                <c:pt idx="74">
                  <c:v>72.0</c:v>
                </c:pt>
                <c:pt idx="75">
                  <c:v>80.0</c:v>
                </c:pt>
                <c:pt idx="76">
                  <c:v>80.0</c:v>
                </c:pt>
                <c:pt idx="77">
                  <c:v>80.0</c:v>
                </c:pt>
                <c:pt idx="78">
                  <c:v>80.0</c:v>
                </c:pt>
                <c:pt idx="79">
                  <c:v>80.0</c:v>
                </c:pt>
                <c:pt idx="80">
                  <c:v>80.0</c:v>
                </c:pt>
                <c:pt idx="81">
                  <c:v>80.0</c:v>
                </c:pt>
              </c:numCache>
            </c:numRef>
          </c:val>
          <c:smooth val="0"/>
        </c:ser>
        <c:dLbls>
          <c:showLegendKey val="0"/>
          <c:showVal val="0"/>
          <c:showCatName val="0"/>
          <c:showSerName val="0"/>
          <c:showPercent val="0"/>
          <c:showBubbleSize val="0"/>
        </c:dLbls>
        <c:marker val="1"/>
        <c:smooth val="0"/>
        <c:axId val="165577272"/>
        <c:axId val="165580248"/>
      </c:lineChart>
      <c:catAx>
        <c:axId val="165577272"/>
        <c:scaling>
          <c:orientation val="minMax"/>
        </c:scaling>
        <c:delete val="0"/>
        <c:axPos val="b"/>
        <c:majorTickMark val="out"/>
        <c:minorTickMark val="none"/>
        <c:tickLblPos val="none"/>
        <c:crossAx val="165580248"/>
        <c:crosses val="autoZero"/>
        <c:auto val="1"/>
        <c:lblAlgn val="ctr"/>
        <c:lblOffset val="100"/>
        <c:noMultiLvlLbl val="0"/>
      </c:catAx>
      <c:valAx>
        <c:axId val="165580248"/>
        <c:scaling>
          <c:orientation val="minMax"/>
        </c:scaling>
        <c:delete val="0"/>
        <c:axPos val="l"/>
        <c:majorGridlines/>
        <c:numFmt formatCode="General" sourceLinked="1"/>
        <c:majorTickMark val="out"/>
        <c:minorTickMark val="out"/>
        <c:tickLblPos val="none"/>
        <c:crossAx val="165577272"/>
        <c:crosses val="autoZero"/>
        <c:crossBetween val="between"/>
      </c:valAx>
    </c:plotArea>
    <c:legend>
      <c:legendPos val="b"/>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B050F662-3962-D74F-A712-C93CBE22D8D7}" type="datetime1">
              <a:rPr lang="en-US"/>
              <a:pPr/>
              <a:t>8/24/11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5E1B8444-AF2F-9C4D-AB66-47549E0EFD0B}" type="slidenum">
              <a:rPr lang="en-US"/>
              <a:pPr/>
              <a:t>‹#›</a:t>
            </a:fld>
            <a:endParaRPr lang="en-US"/>
          </a:p>
        </p:txBody>
      </p:sp>
    </p:spTree>
    <p:extLst>
      <p:ext uri="{BB962C8B-B14F-4D97-AF65-F5344CB8AC3E}">
        <p14:creationId xmlns:p14="http://schemas.microsoft.com/office/powerpoint/2010/main" val="52692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753F25EC-9B67-2647-B6D8-0748DBB0C059}" type="datetime1">
              <a:rPr lang="en-US"/>
              <a:pPr/>
              <a:t>8/24/11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49C622CF-86BF-2C49-B1FE-B073702D19C8}" type="slidenum">
              <a:rPr lang="en-US"/>
              <a:pPr/>
              <a:t>‹#›</a:t>
            </a:fld>
            <a:endParaRPr lang="en-US"/>
          </a:p>
        </p:txBody>
      </p:sp>
    </p:spTree>
    <p:extLst>
      <p:ext uri="{BB962C8B-B14F-4D97-AF65-F5344CB8AC3E}">
        <p14:creationId xmlns:p14="http://schemas.microsoft.com/office/powerpoint/2010/main" val="251879520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65" charset="-128"/>
                <a:cs typeface="ＭＳ Ｐゴシック" pitchFamily="-65" charset="-128"/>
              </a:rPr>
              <a:t>How Digital Video Compression Works: A Primer for Law Enforcement</a:t>
            </a:r>
          </a:p>
          <a:p>
            <a:endParaRPr lang="en-US" sz="1200" kern="1200" dirty="0" smtClean="0">
              <a:solidFill>
                <a:schemeClr val="tx1"/>
              </a:solidFill>
              <a:latin typeface="+mn-lt"/>
              <a:ea typeface="ＭＳ Ｐゴシック" pitchFamily="-65" charset="-128"/>
              <a:cs typeface="ＭＳ Ｐゴシック" pitchFamily="-65" charset="-128"/>
            </a:endParaRPr>
          </a:p>
          <a:p>
            <a:r>
              <a:rPr lang="en-US" sz="1200" kern="1200" dirty="0" smtClean="0">
                <a:solidFill>
                  <a:schemeClr val="tx1"/>
                </a:solidFill>
                <a:latin typeface="+mn-lt"/>
                <a:ea typeface="ＭＳ Ｐゴシック" pitchFamily="-65" charset="-128"/>
                <a:cs typeface="ＭＳ Ｐゴシック" pitchFamily="-65" charset="-128"/>
              </a:rPr>
              <a:t>How does digital video compression work?  How are predicted video frames computed?  What does it mean that compression is "</a:t>
            </a:r>
            <a:r>
              <a:rPr lang="en-US" sz="1200" kern="1200" dirty="0" err="1" smtClean="0">
                <a:solidFill>
                  <a:schemeClr val="tx1"/>
                </a:solidFill>
                <a:latin typeface="+mn-lt"/>
                <a:ea typeface="ＭＳ Ｐゴシック" pitchFamily="-65" charset="-128"/>
                <a:cs typeface="ＭＳ Ｐゴシック" pitchFamily="-65" charset="-128"/>
              </a:rPr>
              <a:t>lossy</a:t>
            </a:r>
            <a:r>
              <a:rPr lang="en-US" sz="1200" kern="1200" dirty="0" smtClean="0">
                <a:solidFill>
                  <a:schemeClr val="tx1"/>
                </a:solidFill>
                <a:latin typeface="+mn-lt"/>
                <a:ea typeface="ＭＳ Ｐゴシック" pitchFamily="-65" charset="-128"/>
                <a:cs typeface="ＭＳ Ｐゴシック" pitchFamily="-65" charset="-128"/>
              </a:rPr>
              <a:t>," anyway?  Howdy Pierce, Managing Partner at Cardinal Peak, will address the theory behind video compression.  This discussion will also address questions about reliability of digital evidence and how to explain your digital evidence in court.  Mr. Pierce has been involved in designing digital media compression systems since 1995 and has deep technical expertise.</a:t>
            </a:r>
          </a:p>
          <a:p>
            <a:endParaRPr lang="en-US" dirty="0"/>
          </a:p>
        </p:txBody>
      </p:sp>
      <p:sp>
        <p:nvSpPr>
          <p:cNvPr id="4" name="Slide Number Placeholder 3"/>
          <p:cNvSpPr>
            <a:spLocks noGrp="1"/>
          </p:cNvSpPr>
          <p:nvPr>
            <p:ph type="sldNum" sz="quarter" idx="10"/>
          </p:nvPr>
        </p:nvSpPr>
        <p:spPr/>
        <p:txBody>
          <a:bodyPr/>
          <a:lstStyle/>
          <a:p>
            <a:fld id="{49C622CF-86BF-2C49-B1FE-B073702D19C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C622CF-86BF-2C49-B1FE-B073702D19C8}"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C622CF-86BF-2C49-B1FE-B073702D19C8}"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use </a:t>
            </a:r>
            <a:r>
              <a:rPr lang="en-US" baseline="0" dirty="0" err="1" smtClean="0"/>
              <a:t>lossy</a:t>
            </a:r>
            <a:r>
              <a:rPr lang="en-US" baseline="0" dirty="0" smtClean="0"/>
              <a:t> algorithms every day</a:t>
            </a:r>
            <a:endParaRPr lang="en-US" dirty="0"/>
          </a:p>
        </p:txBody>
      </p:sp>
      <p:sp>
        <p:nvSpPr>
          <p:cNvPr id="4" name="Slide Number Placeholder 3"/>
          <p:cNvSpPr>
            <a:spLocks noGrp="1"/>
          </p:cNvSpPr>
          <p:nvPr>
            <p:ph type="sldNum" sz="quarter" idx="10"/>
          </p:nvPr>
        </p:nvSpPr>
        <p:spPr/>
        <p:txBody>
          <a:bodyPr/>
          <a:lstStyle/>
          <a:p>
            <a:fld id="{49C622CF-86BF-2C49-B1FE-B073702D19C8}"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65" charset="-128"/>
                <a:cs typeface="ＭＳ Ｐゴシック" pitchFamily="-65" charset="-128"/>
              </a:rPr>
              <a:t>How does digital media compression work?  What are the differences between </a:t>
            </a:r>
            <a:r>
              <a:rPr lang="en-US" sz="1200" kern="1200" dirty="0" err="1" smtClean="0">
                <a:solidFill>
                  <a:schemeClr val="tx1"/>
                </a:solidFill>
                <a:latin typeface="+mn-lt"/>
                <a:ea typeface="ＭＳ Ｐゴシック" pitchFamily="-65" charset="-128"/>
                <a:cs typeface="ＭＳ Ｐゴシック" pitchFamily="-65" charset="-128"/>
              </a:rPr>
              <a:t>codecs</a:t>
            </a:r>
            <a:r>
              <a:rPr lang="en-US" sz="1200" kern="1200" dirty="0" smtClean="0">
                <a:solidFill>
                  <a:schemeClr val="tx1"/>
                </a:solidFill>
                <a:latin typeface="+mn-lt"/>
                <a:ea typeface="ＭＳ Ｐゴシック" pitchFamily="-65" charset="-128"/>
                <a:cs typeface="ＭＳ Ｐゴシック" pitchFamily="-65" charset="-128"/>
              </a:rPr>
              <a:t> such as JPEG, MPEG-2, and H.264?  What does it mean that compression is "</a:t>
            </a:r>
            <a:r>
              <a:rPr lang="en-US" sz="1200" kern="1200" dirty="0" err="1" smtClean="0">
                <a:solidFill>
                  <a:schemeClr val="tx1"/>
                </a:solidFill>
                <a:latin typeface="+mn-lt"/>
                <a:ea typeface="ＭＳ Ｐゴシック" pitchFamily="-65" charset="-128"/>
                <a:cs typeface="ＭＳ Ｐゴシック" pitchFamily="-65" charset="-128"/>
              </a:rPr>
              <a:t>lossy</a:t>
            </a:r>
            <a:r>
              <a:rPr lang="en-US" sz="1200" kern="1200" dirty="0" smtClean="0">
                <a:solidFill>
                  <a:schemeClr val="tx1"/>
                </a:solidFill>
                <a:latin typeface="+mn-lt"/>
                <a:ea typeface="ＭＳ Ｐゴシック" pitchFamily="-65" charset="-128"/>
                <a:cs typeface="ＭＳ Ｐゴシック" pitchFamily="-65" charset="-128"/>
              </a:rPr>
              <a:t>," anyway? Howdy Pierce, Managing Partner at Cardinal Peak, will address the theory behind the compression of still images, audio, and video, and what you need to know to properly manage your digital evidence. This discussion will also address questions about reliability of digital evidence and how to explain your digital evidence in court.  Mr. Pierce has been involved in designing digital media compression systems since 1995 and has deep technical expertise.</a:t>
            </a:r>
            <a:endParaRPr lang="en-US" dirty="0" smtClean="0"/>
          </a:p>
          <a:p>
            <a:endParaRPr lang="en-US" dirty="0"/>
          </a:p>
        </p:txBody>
      </p:sp>
      <p:sp>
        <p:nvSpPr>
          <p:cNvPr id="4" name="Slide Number Placeholder 3"/>
          <p:cNvSpPr>
            <a:spLocks noGrp="1"/>
          </p:cNvSpPr>
          <p:nvPr>
            <p:ph type="sldNum" sz="quarter" idx="10"/>
          </p:nvPr>
        </p:nvSpPr>
        <p:spPr/>
        <p:txBody>
          <a:bodyPr/>
          <a:lstStyle/>
          <a:p>
            <a:fld id="{49C622CF-86BF-2C49-B1FE-B073702D19C8}" type="slidenum">
              <a:rPr lang="en-US" smtClean="0"/>
              <a:pPr/>
              <a:t>48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2E2E2E"/>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5" name="Rectangle 4"/>
          <p:cNvSpPr/>
          <p:nvPr userDrawn="1"/>
        </p:nvSpPr>
        <p:spPr>
          <a:xfrm>
            <a:off x="0" y="0"/>
            <a:ext cx="9144000" cy="1600200"/>
          </a:xfrm>
          <a:prstGeom prst="rect">
            <a:avLst/>
          </a:prstGeom>
          <a:solidFill>
            <a:srgbClr val="444444"/>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6" name="Rectangle 5"/>
          <p:cNvSpPr/>
          <p:nvPr userDrawn="1"/>
        </p:nvSpPr>
        <p:spPr>
          <a:xfrm>
            <a:off x="457200" y="533400"/>
            <a:ext cx="8305800" cy="5943600"/>
          </a:xfrm>
          <a:prstGeom prst="rect">
            <a:avLst/>
          </a:prstGeom>
          <a:solidFill>
            <a:schemeClr val="bg1"/>
          </a:solidFill>
          <a:ln w="63500">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pic>
        <p:nvPicPr>
          <p:cNvPr id="7" name="Picture 15" descr="CP_logo_rgb_lg.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124200" y="1219200"/>
            <a:ext cx="2892425" cy="1060450"/>
          </a:xfrm>
          <a:prstGeom prst="rect">
            <a:avLst/>
          </a:prstGeom>
          <a:noFill/>
          <a:ln w="63500">
            <a:noFill/>
            <a:miter lim="800000"/>
            <a:headEnd/>
            <a:tailEnd/>
          </a:ln>
        </p:spPr>
      </p:pic>
      <p:sp>
        <p:nvSpPr>
          <p:cNvPr id="2" name="Title 1"/>
          <p:cNvSpPr>
            <a:spLocks noGrp="1"/>
          </p:cNvSpPr>
          <p:nvPr>
            <p:ph type="ctrTitle"/>
          </p:nvPr>
        </p:nvSpPr>
        <p:spPr>
          <a:xfrm>
            <a:off x="685800" y="2514600"/>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1447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xmlns:p14="http://schemas.microsoft.com/office/powerpoint/2010/mai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992637C1-0EEB-4545-85BD-787DAD61320B}" type="datetime1">
              <a:rPr lang="en-US"/>
              <a:pPr/>
              <a:t>8/24/11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13520E84-2460-9742-B620-AB72092B1A44}" type="slidenum">
              <a:rPr lang="en-US"/>
              <a:pPr/>
              <a:t>‹#›</a:t>
            </a:fld>
            <a:endParaRPr lang="en-US"/>
          </a:p>
        </p:txBody>
      </p:sp>
    </p:spTree>
  </p:cSld>
  <p:clrMapOvr>
    <a:masterClrMapping/>
  </p:clrMapOvr>
  <p:transition xmlns:p14="http://schemas.microsoft.com/office/powerpoint/2010/mai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67B8E7A9-74C4-714D-9EB7-6B28A121B7B1}" type="datetime1">
              <a:rPr lang="en-US"/>
              <a:pPr/>
              <a:t>8/24/11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A21293D6-466A-9E45-8696-D7FCBFC88458}" type="slidenum">
              <a:rPr lang="en-US"/>
              <a:pPr/>
              <a:t>‹#›</a:t>
            </a:fld>
            <a:endParaRPr lang="en-US"/>
          </a:p>
        </p:txBody>
      </p:sp>
    </p:spTree>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xmlns:p14="http://schemas.microsoft.com/office/powerpoint/2010/mai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1200"/>
              </a:spcBef>
              <a:defRPr sz="2000"/>
            </a:lvl1pPr>
            <a:lvl2pPr>
              <a:spcBef>
                <a:spcPts val="600"/>
              </a:spcBef>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rtlCol="0">
            <a:normAutofit/>
          </a:bodyPr>
          <a:lstStyle>
            <a:lvl1pPr algn="l" defTabSz="457200" rtl="0" eaLnBrk="1" latinLnBrk="0" hangingPunct="1">
              <a:spcBef>
                <a:spcPts val="1200"/>
              </a:spcBef>
              <a:defRPr lang="en-US" sz="2000" b="1" kern="1200" dirty="0" smtClean="0">
                <a:solidFill>
                  <a:schemeClr val="tx1"/>
                </a:solidFill>
                <a:latin typeface="Arial"/>
                <a:ea typeface="+mn-ea"/>
                <a:cs typeface="Arial"/>
              </a:defRPr>
            </a:lvl1pPr>
            <a:lvl2pPr algn="l" defTabSz="457200" rtl="0" eaLnBrk="1" latinLnBrk="0" hangingPunct="1">
              <a:defRPr lang="en-US" sz="2000" kern="1200" dirty="0" smtClean="0">
                <a:solidFill>
                  <a:schemeClr val="tx1"/>
                </a:solidFill>
                <a:latin typeface="Arial"/>
                <a:ea typeface="+mn-ea"/>
                <a:cs typeface="Arial"/>
              </a:defRPr>
            </a:lvl2pPr>
            <a:lvl3pPr algn="l" defTabSz="457200" rtl="0" eaLnBrk="1" latinLnBrk="0" hangingPunct="1">
              <a:defRPr lang="en-US" sz="1800" kern="1200" dirty="0" smtClean="0">
                <a:solidFill>
                  <a:schemeClr val="tx1"/>
                </a:solidFill>
                <a:latin typeface="Arial"/>
                <a:ea typeface="+mn-ea"/>
                <a:cs typeface="Arial"/>
              </a:defRPr>
            </a:lvl3pPr>
            <a:lvl4pPr algn="l" defTabSz="457200" rtl="0" eaLnBrk="1" latinLnBrk="0" hangingPunct="1">
              <a:defRPr lang="en-US" sz="1800" kern="1200" dirty="0" smtClean="0">
                <a:solidFill>
                  <a:srgbClr val="636466"/>
                </a:solidFill>
                <a:latin typeface="Arial"/>
                <a:ea typeface="+mn-ea"/>
                <a:cs typeface="Arial"/>
              </a:defRPr>
            </a:lvl4pPr>
            <a:lvl5pPr algn="l" defTabSz="457200" rtl="0" eaLnBrk="1" latinLnBrk="0" hangingPunct="1">
              <a:defRPr lang="en-US" sz="1800" kern="1200" dirty="0">
                <a:solidFill>
                  <a:srgbClr val="636466"/>
                </a:solidFill>
                <a:latin typeface="Arial"/>
                <a:ea typeface="+mn-ea"/>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1371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600" b="1">
              <a:solidFill>
                <a:schemeClr val="tx1"/>
              </a:solidFill>
              <a:latin typeface="Arial" charset="0"/>
              <a:ea typeface="Arial" charset="0"/>
              <a:cs typeface="Arial" charset="0"/>
            </a:endParaRPr>
          </a:p>
        </p:txBody>
      </p:sp>
    </p:spTree>
  </p:cSld>
  <p:clrMapOvr>
    <a:masterClrMapping/>
  </p:clrMapOvr>
  <p:transition xmlns:p14="http://schemas.microsoft.com/office/powerpoint/2010/mai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62C173DA-10CF-6C4D-971A-55E5E3AE7D73}" type="datetime1">
              <a:rPr lang="en-US"/>
              <a:pPr/>
              <a:t>8/24/11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95F876D-2226-8E41-84BD-2BC983EBF7E2}" type="slidenum">
              <a:rPr lang="en-US"/>
              <a:pPr/>
              <a:t>‹#›</a:t>
            </a:fld>
            <a:endParaRPr lang="en-US"/>
          </a:p>
        </p:txBody>
      </p:sp>
    </p:spTree>
  </p:cSld>
  <p:clrMapOvr>
    <a:masterClrMapping/>
  </p:clrMapOvr>
  <p:transition xmlns:p14="http://schemas.microsoft.com/office/powerpoint/2010/mai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67258004-C4D3-8D45-834D-3C581B226F8C}" type="datetime1">
              <a:rPr lang="en-US"/>
              <a:pPr/>
              <a:t>8/24/11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64E83872-E9FE-2A41-9480-7960E032F618}" type="slidenum">
              <a:rPr lang="en-US"/>
              <a:pPr/>
              <a:t>‹#›</a:t>
            </a:fld>
            <a:endParaRPr lang="en-US"/>
          </a:p>
        </p:txBody>
      </p:sp>
    </p:spTree>
  </p:cSld>
  <p:clrMapOvr>
    <a:masterClrMapping/>
  </p:clrMapOvr>
  <p:transition xmlns:p14="http://schemas.microsoft.com/office/powerpoint/2010/main">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1143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1027" name="Title Placeholder 1"/>
          <p:cNvSpPr>
            <a:spLocks noGrp="1"/>
          </p:cNvSpPr>
          <p:nvPr>
            <p:ph type="title"/>
          </p:nvPr>
        </p:nvSpPr>
        <p:spPr bwMode="auto">
          <a:xfrm>
            <a:off x="457200" y="4572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460500"/>
            <a:ext cx="8229600" cy="4665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1143000"/>
            <a:ext cx="9144000" cy="825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pic>
        <p:nvPicPr>
          <p:cNvPr id="1030" name="Picture 12" descr="CP_logo_rgb_med.png"/>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457200" y="6311900"/>
            <a:ext cx="1371600" cy="503238"/>
          </a:xfrm>
          <a:prstGeom prst="rect">
            <a:avLst/>
          </a:prstGeom>
          <a:noFill/>
          <a:ln w="9525">
            <a:noFill/>
            <a:miter lim="800000"/>
            <a:headEnd/>
            <a:tailEnd/>
          </a:ln>
        </p:spPr>
      </p:pic>
      <p:sp>
        <p:nvSpPr>
          <p:cNvPr id="14" name="Rectangle 13"/>
          <p:cNvSpPr/>
          <p:nvPr userDrawn="1"/>
        </p:nvSpPr>
        <p:spPr>
          <a:xfrm>
            <a:off x="0" y="6126163"/>
            <a:ext cx="9144000" cy="8255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a:solidFill>
                <a:srgbClr val="FFFFFF"/>
              </a:solidFill>
              <a:ea typeface="ＭＳ Ｐゴシック" charset="-128"/>
              <a:cs typeface="ＭＳ Ｐゴシック" charset="-128"/>
            </a:endParaRPr>
          </a:p>
        </p:txBody>
      </p:sp>
      <p:sp>
        <p:nvSpPr>
          <p:cNvPr id="15" name="TextBox 14"/>
          <p:cNvSpPr txBox="1"/>
          <p:nvPr userDrawn="1"/>
        </p:nvSpPr>
        <p:spPr>
          <a:xfrm>
            <a:off x="4343400" y="6553200"/>
            <a:ext cx="4343400" cy="261938"/>
          </a:xfrm>
          <a:prstGeom prst="rect">
            <a:avLst/>
          </a:prstGeom>
          <a:noFill/>
        </p:spPr>
        <p:txBody>
          <a:bodyPr>
            <a:prstTxWarp prst="textNoShape">
              <a:avLst/>
            </a:prstTxWarp>
            <a:spAutoFit/>
          </a:bodyPr>
          <a:lstStyle/>
          <a:p>
            <a:pPr algn="r"/>
            <a:r>
              <a:rPr lang="en-US" sz="1100" dirty="0" err="1" smtClean="0">
                <a:solidFill>
                  <a:schemeClr val="accent1"/>
                </a:solidFill>
                <a:ea typeface="Arial" charset="0"/>
                <a:cs typeface="Arial" charset="0"/>
              </a:rPr>
              <a:t>casecracker.cardinalpeak.com</a:t>
            </a:r>
            <a:r>
              <a:rPr lang="en-US" sz="1100" dirty="0" smtClean="0">
                <a:solidFill>
                  <a:schemeClr val="accent1"/>
                </a:solidFill>
                <a:ea typeface="Arial" charset="0"/>
                <a:cs typeface="Arial" charset="0"/>
              </a:rPr>
              <a:t> </a:t>
            </a:r>
            <a:r>
              <a:rPr lang="en-US" sz="1100" dirty="0">
                <a:solidFill>
                  <a:schemeClr val="accent1"/>
                </a:solidFill>
                <a:latin typeface="Wingdings" charset="2"/>
                <a:ea typeface="Wingdings" charset="2"/>
                <a:cs typeface="Wingdings" charset="2"/>
              </a:rPr>
              <a:t></a:t>
            </a:r>
            <a:r>
              <a:rPr lang="en-US" sz="1100" dirty="0" smtClean="0">
                <a:solidFill>
                  <a:schemeClr val="accent1"/>
                </a:solidFill>
                <a:ea typeface="Arial" charset="0"/>
                <a:cs typeface="Arial" charset="0"/>
              </a:rPr>
              <a:t> August 25, 2011 </a:t>
            </a:r>
            <a:r>
              <a:rPr lang="en-US" sz="1100" dirty="0" smtClean="0">
                <a:solidFill>
                  <a:schemeClr val="accent1"/>
                </a:solidFill>
                <a:latin typeface="Wingdings" charset="2"/>
                <a:ea typeface="Wingdings" charset="2"/>
                <a:cs typeface="Wingdings" charset="2"/>
              </a:rPr>
              <a:t></a:t>
            </a:r>
            <a:r>
              <a:rPr lang="en-US" sz="1100" dirty="0" smtClean="0">
                <a:solidFill>
                  <a:schemeClr val="accent1"/>
                </a:solidFill>
                <a:ea typeface="Arial" charset="0"/>
                <a:cs typeface="Arial" charset="0"/>
              </a:rPr>
              <a:t> </a:t>
            </a:r>
            <a:r>
              <a:rPr lang="en-US" sz="1100" dirty="0">
                <a:solidFill>
                  <a:schemeClr val="accent1"/>
                </a:solidFill>
                <a:ea typeface="Arial" charset="0"/>
                <a:cs typeface="Arial" charset="0"/>
              </a:rPr>
              <a:t>Page </a:t>
            </a:r>
            <a:fld id="{70A48B72-AF79-7540-8E21-5BCE192D3D4E}" type="slidenum">
              <a:rPr lang="en-US" sz="1100">
                <a:solidFill>
                  <a:schemeClr val="accent1"/>
                </a:solidFill>
                <a:ea typeface="Arial" charset="0"/>
                <a:cs typeface="Arial" charset="0"/>
              </a:rPr>
              <a:pPr algn="r"/>
              <a:t>‹#›</a:t>
            </a:fld>
            <a:endParaRPr lang="en-US" sz="1100" dirty="0">
              <a:solidFill>
                <a:schemeClr val="accent1"/>
              </a:solidFill>
              <a:ea typeface="Arial" charset="0"/>
              <a:cs typeface="Arial" charset="0"/>
            </a:endParaRPr>
          </a:p>
        </p:txBody>
      </p:sp>
      <p:pic>
        <p:nvPicPr>
          <p:cNvPr id="10" name="Picture 9" descr="CC_logo_rgb_med.jp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2514600" y="6534722"/>
            <a:ext cx="1371600" cy="280416"/>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3" r:id="rId2"/>
    <p:sldLayoutId id="2147483684" r:id="rId3"/>
    <p:sldLayoutId id="2147483685" r:id="rId4"/>
    <p:sldLayoutId id="2147483686" r:id="rId5"/>
    <p:sldLayoutId id="2147483687" r:id="rId6"/>
    <p:sldLayoutId id="2147483689" r:id="rId7"/>
    <p:sldLayoutId id="2147483690" r:id="rId8"/>
    <p:sldLayoutId id="2147483691" r:id="rId9"/>
    <p:sldLayoutId id="2147483692" r:id="rId10"/>
    <p:sldLayoutId id="2147483693" r:id="rId11"/>
  </p:sldLayoutIdLst>
  <p:transition xmlns:p14="http://schemas.microsoft.com/office/powerpoint/2010/main">
    <p:dissolve/>
  </p:transition>
  <p:timing>
    <p:tnLst>
      <p:par>
        <p:cTn xmlns:p14="http://schemas.microsoft.com/office/powerpoint/2010/main" id="1" dur="indefinite" restart="never" nodeType="tmRoot"/>
      </p:par>
    </p:tnLst>
  </p:timing>
  <p:txStyles>
    <p:titleStyle>
      <a:lvl1pPr algn="l" defTabSz="457200" rtl="0" eaLnBrk="0" fontAlgn="base" hangingPunct="0">
        <a:spcBef>
          <a:spcPct val="0"/>
        </a:spcBef>
        <a:spcAft>
          <a:spcPct val="0"/>
        </a:spcAft>
        <a:defRPr sz="4000" b="1" kern="1200">
          <a:solidFill>
            <a:schemeClr val="tx2"/>
          </a:solidFill>
          <a:latin typeface="Times New Roman"/>
          <a:ea typeface="ＭＳ Ｐゴシック" pitchFamily="-65" charset="-128"/>
          <a:cs typeface="Times New Roman"/>
        </a:defRPr>
      </a:lvl1pPr>
      <a:lvl2pPr algn="l" defTabSz="457200" rtl="0" eaLnBrk="0" fontAlgn="base" hangingPunct="0">
        <a:spcBef>
          <a:spcPct val="0"/>
        </a:spcBef>
        <a:spcAft>
          <a:spcPct val="0"/>
        </a:spcAft>
        <a:defRPr sz="4000" b="1">
          <a:solidFill>
            <a:schemeClr val="tx2"/>
          </a:solidFill>
          <a:latin typeface="Times New Roman" pitchFamily="-65" charset="0"/>
          <a:ea typeface="ＭＳ Ｐゴシック" pitchFamily="-65" charset="-128"/>
        </a:defRPr>
      </a:lvl2pPr>
      <a:lvl3pPr algn="l" defTabSz="457200" rtl="0" eaLnBrk="0" fontAlgn="base" hangingPunct="0">
        <a:spcBef>
          <a:spcPct val="0"/>
        </a:spcBef>
        <a:spcAft>
          <a:spcPct val="0"/>
        </a:spcAft>
        <a:defRPr sz="4000" b="1">
          <a:solidFill>
            <a:schemeClr val="tx2"/>
          </a:solidFill>
          <a:latin typeface="Times New Roman" pitchFamily="-65" charset="0"/>
          <a:ea typeface="ＭＳ Ｐゴシック" pitchFamily="-65" charset="-128"/>
        </a:defRPr>
      </a:lvl3pPr>
      <a:lvl4pPr algn="l" defTabSz="457200" rtl="0" eaLnBrk="0" fontAlgn="base" hangingPunct="0">
        <a:spcBef>
          <a:spcPct val="0"/>
        </a:spcBef>
        <a:spcAft>
          <a:spcPct val="0"/>
        </a:spcAft>
        <a:defRPr sz="4000" b="1">
          <a:solidFill>
            <a:schemeClr val="tx2"/>
          </a:solidFill>
          <a:latin typeface="Times New Roman" pitchFamily="-65" charset="0"/>
          <a:ea typeface="ＭＳ Ｐゴシック" pitchFamily="-65" charset="-128"/>
        </a:defRPr>
      </a:lvl4pPr>
      <a:lvl5pPr algn="l" defTabSz="457200" rtl="0" eaLnBrk="0" fontAlgn="base" hangingPunct="0">
        <a:spcBef>
          <a:spcPct val="0"/>
        </a:spcBef>
        <a:spcAft>
          <a:spcPct val="0"/>
        </a:spcAft>
        <a:defRPr sz="4000" b="1">
          <a:solidFill>
            <a:schemeClr val="tx2"/>
          </a:solidFill>
          <a:latin typeface="Times New Roman" pitchFamily="-65" charset="0"/>
          <a:ea typeface="ＭＳ Ｐゴシック" pitchFamily="-65" charset="-128"/>
        </a:defRPr>
      </a:lvl5pPr>
      <a:lvl6pPr marL="457200" algn="l" defTabSz="457200" rtl="0" fontAlgn="base">
        <a:spcBef>
          <a:spcPct val="0"/>
        </a:spcBef>
        <a:spcAft>
          <a:spcPct val="0"/>
        </a:spcAft>
        <a:defRPr sz="4000" b="1">
          <a:solidFill>
            <a:schemeClr val="tx2"/>
          </a:solidFill>
          <a:latin typeface="Times New Roman" pitchFamily="-65" charset="0"/>
          <a:ea typeface="ＭＳ Ｐゴシック" pitchFamily="-65" charset="-128"/>
        </a:defRPr>
      </a:lvl6pPr>
      <a:lvl7pPr marL="914400" algn="l" defTabSz="457200" rtl="0" fontAlgn="base">
        <a:spcBef>
          <a:spcPct val="0"/>
        </a:spcBef>
        <a:spcAft>
          <a:spcPct val="0"/>
        </a:spcAft>
        <a:defRPr sz="4000" b="1">
          <a:solidFill>
            <a:schemeClr val="tx2"/>
          </a:solidFill>
          <a:latin typeface="Times New Roman" pitchFamily="-65" charset="0"/>
          <a:ea typeface="ＭＳ Ｐゴシック" pitchFamily="-65" charset="-128"/>
        </a:defRPr>
      </a:lvl7pPr>
      <a:lvl8pPr marL="1371600" algn="l" defTabSz="457200" rtl="0" fontAlgn="base">
        <a:spcBef>
          <a:spcPct val="0"/>
        </a:spcBef>
        <a:spcAft>
          <a:spcPct val="0"/>
        </a:spcAft>
        <a:defRPr sz="4000" b="1">
          <a:solidFill>
            <a:schemeClr val="tx2"/>
          </a:solidFill>
          <a:latin typeface="Times New Roman" pitchFamily="-65" charset="0"/>
          <a:ea typeface="ＭＳ Ｐゴシック" pitchFamily="-65" charset="-128"/>
        </a:defRPr>
      </a:lvl8pPr>
      <a:lvl9pPr marL="1828800" algn="l" defTabSz="457200" rtl="0" fontAlgn="base">
        <a:spcBef>
          <a:spcPct val="0"/>
        </a:spcBef>
        <a:spcAft>
          <a:spcPct val="0"/>
        </a:spcAft>
        <a:defRPr sz="4000" b="1">
          <a:solidFill>
            <a:schemeClr val="tx2"/>
          </a:solidFill>
          <a:latin typeface="Times New Roman" pitchFamily="-65" charset="0"/>
          <a:ea typeface="ＭＳ Ｐゴシック" pitchFamily="-65" charset="-128"/>
        </a:defRPr>
      </a:lvl9pPr>
    </p:titleStyle>
    <p:bodyStyle>
      <a:lvl1pPr marL="342900" indent="-342900" algn="l" defTabSz="457200" rtl="0" eaLnBrk="0" fontAlgn="base" hangingPunct="0">
        <a:spcBef>
          <a:spcPts val="1800"/>
        </a:spcBef>
        <a:spcAft>
          <a:spcPct val="0"/>
        </a:spcAft>
        <a:buClr>
          <a:schemeClr val="tx2"/>
        </a:buClr>
        <a:buFont typeface="Lucida Grande" charset="0"/>
        <a:buChar char="▸"/>
        <a:defRPr sz="2400" b="1" kern="1200">
          <a:solidFill>
            <a:schemeClr val="tx1"/>
          </a:solidFill>
          <a:latin typeface="Arial"/>
          <a:ea typeface="ＭＳ Ｐゴシック" pitchFamily="-65" charset="-128"/>
          <a:cs typeface="Arial"/>
        </a:defRPr>
      </a:lvl1pPr>
      <a:lvl2pPr marL="742950" indent="-285750" algn="l" defTabSz="457200" rtl="0" eaLnBrk="0" fontAlgn="base" hangingPunct="0">
        <a:spcBef>
          <a:spcPts val="1200"/>
        </a:spcBef>
        <a:spcAft>
          <a:spcPct val="0"/>
        </a:spcAft>
        <a:buFont typeface="Wingdings" charset="2"/>
        <a:buChar char="§"/>
        <a:defRPr sz="2200" kern="1200">
          <a:solidFill>
            <a:schemeClr val="tx1"/>
          </a:solidFill>
          <a:latin typeface="Arial"/>
          <a:ea typeface="ＭＳ Ｐゴシック" pitchFamily="-65" charset="-128"/>
          <a:cs typeface="Arial"/>
        </a:defRPr>
      </a:lvl2pPr>
      <a:lvl3pPr marL="1143000" indent="-228600" algn="l" defTabSz="457200" rtl="0" eaLnBrk="0" fontAlgn="base" hangingPunct="0">
        <a:spcBef>
          <a:spcPct val="20000"/>
        </a:spcBef>
        <a:spcAft>
          <a:spcPct val="0"/>
        </a:spcAft>
        <a:buFont typeface="Wingdings" charset="2"/>
        <a:buChar char="ü"/>
        <a:defRPr sz="2000" kern="1200">
          <a:solidFill>
            <a:schemeClr val="tx1"/>
          </a:solidFill>
          <a:latin typeface="Arial"/>
          <a:ea typeface="ＭＳ Ｐゴシック" pitchFamily="-65"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rgbClr val="636466"/>
          </a:solidFill>
          <a:latin typeface="Arial"/>
          <a:ea typeface="ＭＳ Ｐゴシック" pitchFamily="-65"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rgbClr val="636466"/>
          </a:solidFill>
          <a:latin typeface="Arial"/>
          <a:ea typeface="ＭＳ Ｐゴシック" pitchFamily="-6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Macduff%20HD:Users:howdy:tmp:DCT.csv!Sheet1!R6C2:R13C9" TargetMode="External"/><Relationship Id="rId4" Type="http://schemas.openxmlformats.org/officeDocument/2006/relationships/image" Target="../media/image11.png"/><Relationship Id="rId5" Type="http://schemas.openxmlformats.org/officeDocument/2006/relationships/oleObject" Target="Macduff%20HD:Users:howdy:tmp:DCT.csv!Sheet1!R63C2:R70C9" TargetMode="External"/><Relationship Id="rId6" Type="http://schemas.openxmlformats.org/officeDocument/2006/relationships/image" Target="../media/image12.png"/><Relationship Id="rId7" Type="http://schemas.openxmlformats.org/officeDocument/2006/relationships/oleObject" Target="Macduff%20HD:Users:howdy:tmp:DCT.csv!Sheet1!R74C2:R81C9" TargetMode="External"/><Relationship Id="rId8" Type="http://schemas.openxmlformats.org/officeDocument/2006/relationships/image" Target="../media/image13.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image" Target="../media/image7.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10.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15.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17.pn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8.png"/><Relationship Id="rId1" Type="http://schemas.microsoft.com/office/2007/relationships/media" Target="../media/media1.m4v"/><Relationship Id="rId2" Type="http://schemas.openxmlformats.org/officeDocument/2006/relationships/video" Target="../media/media1.m4v"/></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r>
              <a:rPr lang="en-US" dirty="0" smtClean="0"/>
              <a:t>Digital Video Compression:</a:t>
            </a:r>
            <a:br>
              <a:rPr lang="en-US" dirty="0" smtClean="0"/>
            </a:br>
            <a:r>
              <a:rPr lang="en-US" dirty="0" smtClean="0"/>
              <a:t>A Primer for Law Enforcement</a:t>
            </a:r>
          </a:p>
        </p:txBody>
      </p:sp>
      <p:sp>
        <p:nvSpPr>
          <p:cNvPr id="3" name="Subtitle 2"/>
          <p:cNvSpPr>
            <a:spLocks noGrp="1"/>
          </p:cNvSpPr>
          <p:nvPr>
            <p:ph type="subTitle" idx="1"/>
          </p:nvPr>
        </p:nvSpPr>
        <p:spPr/>
        <p:txBody>
          <a:bodyPr/>
          <a:lstStyle/>
          <a:p>
            <a:r>
              <a:rPr lang="en-US" sz="2000" dirty="0" smtClean="0"/>
              <a:t>Howdy Pierce</a:t>
            </a:r>
            <a:br>
              <a:rPr lang="en-US" sz="2000" dirty="0" smtClean="0"/>
            </a:br>
            <a:r>
              <a:rPr lang="en-US" sz="2000" dirty="0" smtClean="0"/>
              <a:t>Managing </a:t>
            </a:r>
            <a:r>
              <a:rPr lang="en-US" sz="2000" dirty="0" smtClean="0"/>
              <a:t>Partner</a:t>
            </a:r>
            <a:endParaRPr lang="en-US" sz="2000" dirty="0" smtClean="0"/>
          </a:p>
          <a:p>
            <a:r>
              <a:rPr lang="en-US" sz="2000" dirty="0" smtClean="0"/>
              <a:t>August 25, 2011</a:t>
            </a:r>
          </a:p>
        </p:txBody>
      </p:sp>
      <p:sp>
        <p:nvSpPr>
          <p:cNvPr id="4" name="TextBox 3"/>
          <p:cNvSpPr txBox="1"/>
          <p:nvPr/>
        </p:nvSpPr>
        <p:spPr>
          <a:xfrm>
            <a:off x="1254766" y="5963042"/>
            <a:ext cx="6684355" cy="343684"/>
          </a:xfrm>
          <a:prstGeom prst="rect">
            <a:avLst/>
          </a:prstGeom>
          <a:noFill/>
        </p:spPr>
        <p:txBody>
          <a:bodyPr wrap="none" rtlCol="0">
            <a:spAutoFit/>
          </a:bodyPr>
          <a:lstStyle/>
          <a:p>
            <a:pPr algn="ctr">
              <a:lnSpc>
                <a:spcPct val="120000"/>
              </a:lnSpc>
            </a:pPr>
            <a:r>
              <a:rPr lang="en-US" sz="1400" dirty="0" smtClean="0">
                <a:solidFill>
                  <a:srgbClr val="7F7F7F"/>
                </a:solidFill>
                <a:latin typeface="Arial"/>
                <a:cs typeface="Arial"/>
              </a:rPr>
              <a:t>A </a:t>
            </a:r>
            <a:r>
              <a:rPr lang="en-US" sz="1400" dirty="0" smtClean="0">
                <a:solidFill>
                  <a:srgbClr val="7F7F7F"/>
                </a:solidFill>
                <a:latin typeface="Arial"/>
                <a:cs typeface="Arial"/>
              </a:rPr>
              <a:t>copy </a:t>
            </a:r>
            <a:r>
              <a:rPr lang="en-US" sz="1400" dirty="0" smtClean="0">
                <a:solidFill>
                  <a:schemeClr val="tx1">
                    <a:lumMod val="50000"/>
                    <a:lumOff val="50000"/>
                  </a:schemeClr>
                </a:solidFill>
                <a:latin typeface="Arial"/>
                <a:cs typeface="Arial"/>
              </a:rPr>
              <a:t>of this presentation is available at </a:t>
            </a:r>
            <a:r>
              <a:rPr lang="en-US" sz="1400" b="1" dirty="0" err="1" smtClean="0">
                <a:latin typeface="Arial"/>
                <a:cs typeface="Arial"/>
              </a:rPr>
              <a:t>www.cardinalpeak.com</a:t>
            </a:r>
            <a:r>
              <a:rPr lang="en-US" sz="1400" b="1" dirty="0" smtClean="0">
                <a:latin typeface="Arial"/>
                <a:cs typeface="Arial"/>
              </a:rPr>
              <a:t>/DSI-2011.html</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t>
            </a:r>
            <a:r>
              <a:rPr lang="en-US" dirty="0" err="1" smtClean="0"/>
              <a:t>Lossiness</a:t>
            </a:r>
            <a:r>
              <a:rPr lang="en-US" dirty="0" smtClean="0"/>
              <a:t>” Mean?</a:t>
            </a:r>
            <a:endParaRPr lang="en-US" dirty="0"/>
          </a:p>
        </p:txBody>
      </p:sp>
      <p:sp>
        <p:nvSpPr>
          <p:cNvPr id="3" name="Content Placeholder 2"/>
          <p:cNvSpPr>
            <a:spLocks noGrp="1"/>
          </p:cNvSpPr>
          <p:nvPr>
            <p:ph idx="1"/>
          </p:nvPr>
        </p:nvSpPr>
        <p:spPr/>
        <p:txBody>
          <a:bodyPr/>
          <a:lstStyle/>
          <a:p>
            <a:r>
              <a:rPr lang="en-US" dirty="0" smtClean="0"/>
              <a:t>A compression algorithm is “</a:t>
            </a:r>
            <a:r>
              <a:rPr lang="en-US" dirty="0" err="1" smtClean="0"/>
              <a:t>lossy</a:t>
            </a:r>
            <a:r>
              <a:rPr lang="en-US" dirty="0" smtClean="0"/>
              <a:t>” if you don’t get back exactly the same thing you put in:</a:t>
            </a:r>
          </a:p>
          <a:p>
            <a:endParaRPr lang="en-US" dirty="0" smtClean="0"/>
          </a:p>
          <a:p>
            <a:endParaRPr lang="en-US" dirty="0" smtClean="0"/>
          </a:p>
          <a:p>
            <a:endParaRPr lang="en-US" dirty="0" smtClean="0"/>
          </a:p>
          <a:p>
            <a:r>
              <a:rPr lang="en-US" dirty="0" smtClean="0"/>
              <a:t>With modern algorithms, the </a:t>
            </a:r>
            <a:r>
              <a:rPr lang="en-US" dirty="0" err="1" smtClean="0"/>
              <a:t>lossiness</a:t>
            </a:r>
            <a:r>
              <a:rPr lang="en-US" dirty="0" smtClean="0"/>
              <a:t> is usually not noticeable, subjectively</a:t>
            </a:r>
          </a:p>
        </p:txBody>
      </p:sp>
      <p:sp>
        <p:nvSpPr>
          <p:cNvPr id="6" name="Document 5"/>
          <p:cNvSpPr/>
          <p:nvPr/>
        </p:nvSpPr>
        <p:spPr>
          <a:xfrm>
            <a:off x="1181100" y="2514600"/>
            <a:ext cx="1143000" cy="1371600"/>
          </a:xfrm>
          <a:prstGeom prst="flowChartDocument">
            <a:avLst/>
          </a:prstGeom>
          <a:gradFill flip="none" rotWithShape="1">
            <a:gsLst>
              <a:gs pos="0">
                <a:schemeClr val="accent2">
                  <a:lumMod val="40000"/>
                  <a:lumOff val="60000"/>
                </a:schemeClr>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latin typeface="Arial"/>
                <a:cs typeface="Arial"/>
              </a:rPr>
              <a:t>Digital Source File</a:t>
            </a:r>
          </a:p>
        </p:txBody>
      </p:sp>
      <p:sp>
        <p:nvSpPr>
          <p:cNvPr id="10" name="Pentagon 9"/>
          <p:cNvSpPr/>
          <p:nvPr/>
        </p:nvSpPr>
        <p:spPr>
          <a:xfrm>
            <a:off x="4787900" y="2707924"/>
            <a:ext cx="2133600" cy="715963"/>
          </a:xfrm>
          <a:prstGeom prst="homePlat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smtClean="0">
                <a:solidFill>
                  <a:schemeClr val="tx1"/>
                </a:solidFill>
                <a:latin typeface="Arial"/>
                <a:cs typeface="Arial"/>
              </a:rPr>
              <a:t>Decoding (Decompression)</a:t>
            </a:r>
          </a:p>
        </p:txBody>
      </p:sp>
      <p:sp>
        <p:nvSpPr>
          <p:cNvPr id="11" name="Pentagon 10"/>
          <p:cNvSpPr/>
          <p:nvPr/>
        </p:nvSpPr>
        <p:spPr>
          <a:xfrm>
            <a:off x="2489200" y="2707924"/>
            <a:ext cx="2133600" cy="715963"/>
          </a:xfrm>
          <a:prstGeom prst="homePlat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smtClean="0">
                <a:solidFill>
                  <a:schemeClr val="tx1"/>
                </a:solidFill>
                <a:latin typeface="Arial"/>
                <a:cs typeface="Arial"/>
              </a:rPr>
              <a:t>Encoding (Compression)</a:t>
            </a:r>
          </a:p>
        </p:txBody>
      </p:sp>
      <p:sp>
        <p:nvSpPr>
          <p:cNvPr id="13" name="Document 12"/>
          <p:cNvSpPr/>
          <p:nvPr/>
        </p:nvSpPr>
        <p:spPr>
          <a:xfrm>
            <a:off x="7086600" y="2514600"/>
            <a:ext cx="1143000" cy="1371600"/>
          </a:xfrm>
          <a:prstGeom prst="flowChartDocument">
            <a:avLst/>
          </a:prstGeom>
          <a:gradFill flip="none" rotWithShape="1">
            <a:gsLst>
              <a:gs pos="0">
                <a:schemeClr val="accent2">
                  <a:lumMod val="40000"/>
                  <a:lumOff val="60000"/>
                </a:schemeClr>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latin typeface="Arial"/>
                <a:cs typeface="Arial"/>
              </a:rPr>
              <a:t>Digital Output File</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a:t>
            </a:r>
            <a:r>
              <a:rPr lang="en-US" dirty="0" err="1" smtClean="0"/>
              <a:t>lossiness</a:t>
            </a:r>
            <a:r>
              <a:rPr lang="en-US" dirty="0" smtClean="0"/>
              <a:t> happen?</a:t>
            </a:r>
            <a:endParaRPr lang="en-US" dirty="0"/>
          </a:p>
        </p:txBody>
      </p:sp>
      <p:sp>
        <p:nvSpPr>
          <p:cNvPr id="5" name="Content Placeholder 4"/>
          <p:cNvSpPr>
            <a:spLocks noGrp="1"/>
          </p:cNvSpPr>
          <p:nvPr>
            <p:ph idx="1"/>
          </p:nvPr>
        </p:nvSpPr>
        <p:spPr>
          <a:xfrm>
            <a:off x="457200" y="1460501"/>
            <a:ext cx="8229600" cy="749300"/>
          </a:xfrm>
        </p:spPr>
        <p:txBody>
          <a:bodyPr/>
          <a:lstStyle/>
          <a:p>
            <a:r>
              <a:rPr lang="en-US" dirty="0" smtClean="0"/>
              <a:t>4 areas where </a:t>
            </a:r>
            <a:r>
              <a:rPr lang="en-US" dirty="0" err="1" smtClean="0"/>
              <a:t>lossiness</a:t>
            </a:r>
            <a:r>
              <a:rPr lang="en-US" dirty="0" smtClean="0"/>
              <a:t> enters the picture:</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1984581316"/>
              </p:ext>
            </p:extLst>
          </p:nvPr>
        </p:nvGraphicFramePr>
        <p:xfrm>
          <a:off x="609600" y="2209801"/>
          <a:ext cx="8229600" cy="3108959"/>
        </p:xfrm>
        <a:graphic>
          <a:graphicData uri="http://schemas.openxmlformats.org/drawingml/2006/table">
            <a:tbl>
              <a:tblPr firstCol="1">
                <a:tableStyleId>{5C22544A-7EE6-4342-B048-85BDC9FD1C3A}</a:tableStyleId>
              </a:tblPr>
              <a:tblGrid>
                <a:gridCol w="2438400"/>
                <a:gridCol w="5791200"/>
              </a:tblGrid>
              <a:tr h="370840">
                <a:tc>
                  <a:txBody>
                    <a:bodyPr/>
                    <a:lstStyle/>
                    <a:p>
                      <a:r>
                        <a:rPr lang="en-US" dirty="0" smtClean="0"/>
                        <a:t>Resolution Reduction</a:t>
                      </a:r>
                    </a:p>
                    <a:p>
                      <a:r>
                        <a:rPr lang="en-US" b="0" dirty="0" smtClean="0"/>
                        <a:t>(not always)</a:t>
                      </a:r>
                      <a:endParaRPr lang="en-US" b="0" dirty="0"/>
                    </a:p>
                  </a:txBody>
                  <a:tcPr/>
                </a:tc>
                <a:tc>
                  <a:txBody>
                    <a:bodyPr/>
                    <a:lstStyle/>
                    <a:p>
                      <a:r>
                        <a:rPr lang="en-US" dirty="0" smtClean="0"/>
                        <a:t>Changing (for</a:t>
                      </a:r>
                      <a:r>
                        <a:rPr lang="en-US" baseline="0" dirty="0" smtClean="0"/>
                        <a:t> instance) a 640x480 image into a 320x240 image</a:t>
                      </a:r>
                      <a:endParaRPr lang="en-US" dirty="0"/>
                    </a:p>
                  </a:txBody>
                  <a:tcPr/>
                </a:tc>
              </a:tr>
              <a:tr h="370840">
                <a:tc>
                  <a:txBody>
                    <a:bodyPr/>
                    <a:lstStyle/>
                    <a:p>
                      <a:r>
                        <a:rPr lang="en-US" dirty="0" smtClean="0"/>
                        <a:t>Chroma Sub-Sampling</a:t>
                      </a:r>
                      <a:endParaRPr lang="en-US"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The human eye is not equally sensitive to luminance and chrominance changes, so </a:t>
                      </a:r>
                      <a:r>
                        <a:rPr lang="en-US" dirty="0" err="1" smtClean="0"/>
                        <a:t>chroma</a:t>
                      </a:r>
                      <a:r>
                        <a:rPr lang="en-US" dirty="0" smtClean="0"/>
                        <a:t> is normally subsampled (“4:2:0”)</a:t>
                      </a:r>
                      <a:endParaRPr lang="en-US" dirty="0"/>
                    </a:p>
                  </a:txBody>
                  <a:tcPr/>
                </a:tc>
              </a:tr>
              <a:tr h="370840">
                <a:tc>
                  <a:txBody>
                    <a:bodyPr/>
                    <a:lstStyle/>
                    <a:p>
                      <a:r>
                        <a:rPr lang="en-US" dirty="0" smtClean="0"/>
                        <a:t>Pre</a:t>
                      </a:r>
                      <a:r>
                        <a:rPr lang="en-US" dirty="0" smtClean="0"/>
                        <a:t>-filtering</a:t>
                      </a:r>
                    </a:p>
                    <a:p>
                      <a:r>
                        <a:rPr lang="en-US" b="0" dirty="0" smtClean="0"/>
                        <a:t>(not always)</a:t>
                      </a:r>
                      <a:endParaRPr lang="en-US" b="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Many encoders filter out noise in the image, prior to compression, in order to make compression more efficient</a:t>
                      </a:r>
                    </a:p>
                  </a:txBody>
                  <a:tcPr/>
                </a:tc>
              </a:tr>
              <a:tr h="370840">
                <a:tc>
                  <a:txBody>
                    <a:bodyPr/>
                    <a:lstStyle/>
                    <a:p>
                      <a:r>
                        <a:rPr lang="en-US" dirty="0" smtClean="0"/>
                        <a:t>Quantization</a:t>
                      </a:r>
                      <a:endParaRPr lang="en-US" dirty="0"/>
                    </a:p>
                  </a:txBody>
                  <a:tcPr/>
                </a:tc>
                <a:tc>
                  <a:txBody>
                    <a:bodyPr/>
                    <a:lstStyle/>
                    <a:p>
                      <a:r>
                        <a:rPr lang="en-US" dirty="0" smtClean="0"/>
                        <a:t>Caused by rounding during the encoding process,</a:t>
                      </a:r>
                      <a:r>
                        <a:rPr lang="en-US" baseline="0" dirty="0" smtClean="0"/>
                        <a:t> this is probably the hardest to understand – and we will cover it further!</a:t>
                      </a:r>
                      <a:endParaRPr lang="en-US" dirty="0" smtClean="0"/>
                    </a:p>
                  </a:txBody>
                  <a:tcPr/>
                </a:tc>
              </a:tr>
            </a:tbl>
          </a:graphicData>
        </a:graphic>
      </p:graphicFrame>
    </p:spTree>
    <p:extLst>
      <p:ext uri="{BB962C8B-B14F-4D97-AF65-F5344CB8AC3E}">
        <p14:creationId xmlns:p14="http://schemas.microsoft.com/office/powerpoint/2010/main" val="3650031147"/>
      </p:ext>
    </p:extLst>
  </p:cSld>
  <p:clrMapOvr>
    <a:masterClrMapping/>
  </p:clrMapOvr>
  <p:transition xmlns:p14="http://schemas.microsoft.com/office/powerpoint/2010/mai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Open-Standard </a:t>
            </a:r>
            <a:r>
              <a:rPr lang="en-US" dirty="0" err="1" smtClean="0"/>
              <a:t>Codecs</a:t>
            </a:r>
            <a:endParaRPr lang="en-US" dirty="0"/>
          </a:p>
        </p:txBody>
      </p:sp>
      <p:graphicFrame>
        <p:nvGraphicFramePr>
          <p:cNvPr id="6" name="Content Placeholder 5"/>
          <p:cNvGraphicFramePr>
            <a:graphicFrameLocks noGrp="1"/>
          </p:cNvGraphicFramePr>
          <p:nvPr>
            <p:ph idx="1"/>
          </p:nvPr>
        </p:nvGraphicFramePr>
        <p:xfrm>
          <a:off x="470712" y="1609110"/>
          <a:ext cx="8229600" cy="2966720"/>
        </p:xfrm>
        <a:graphic>
          <a:graphicData uri="http://schemas.openxmlformats.org/drawingml/2006/table">
            <a:tbl>
              <a:tblPr firstRow="1" bandRow="1">
                <a:tableStyleId>{2A488322-F2BA-4B5B-9748-0D474271808F}</a:tableStyleId>
              </a:tblPr>
              <a:tblGrid>
                <a:gridCol w="1143000"/>
                <a:gridCol w="2362200"/>
                <a:gridCol w="2362200"/>
                <a:gridCol w="2362200"/>
              </a:tblGrid>
              <a:tr h="370840">
                <a:tc>
                  <a:txBody>
                    <a:bodyPr/>
                    <a:lstStyle/>
                    <a:p>
                      <a:endParaRPr lang="en-US" dirty="0"/>
                    </a:p>
                  </a:txBody>
                  <a:tcP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dirty="0" smtClean="0"/>
                        <a:t>Audio</a:t>
                      </a:r>
                      <a:endParaRPr lang="en-US" dirty="0"/>
                    </a:p>
                  </a:txBody>
                  <a:tcP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dirty="0" smtClean="0"/>
                        <a:t>Image</a:t>
                      </a:r>
                      <a:endParaRPr lang="en-US" dirty="0"/>
                    </a:p>
                  </a:txBody>
                  <a:tcP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dirty="0" smtClean="0"/>
                        <a:t>Video</a:t>
                      </a:r>
                      <a:endParaRPr lang="en-US" dirty="0"/>
                    </a:p>
                  </a:txBody>
                  <a:tcPr>
                    <a:lnL>
                      <a:noFill/>
                    </a:lnL>
                    <a:lnR>
                      <a:noFill/>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dirty="0" smtClean="0"/>
                        <a:t>Lossless</a:t>
                      </a:r>
                      <a:endParaRPr lang="en-US" dirty="0"/>
                    </a:p>
                  </a:txBody>
                  <a:tcPr>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PCM, </a:t>
                      </a:r>
                      <a:r>
                        <a:rPr lang="en-US" dirty="0" err="1" smtClean="0"/>
                        <a:t>uLaw</a:t>
                      </a:r>
                      <a:r>
                        <a:rPr lang="en-US" dirty="0" smtClean="0"/>
                        <a:t>*, G.711</a:t>
                      </a:r>
                      <a:endParaRPr lang="en-US" dirty="0"/>
                    </a:p>
                  </a:txBody>
                  <a:tcPr>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“RAW”</a:t>
                      </a:r>
                      <a:endParaRPr lang="en-US" dirty="0"/>
                    </a:p>
                  </a:txBody>
                  <a:tcPr>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a:noFill/>
                    </a:lnL>
                    <a:lnR>
                      <a:noFill/>
                    </a:lnR>
                    <a:lnT w="12700" cap="flat" cmpd="sng" algn="ctr">
                      <a:solidFill>
                        <a:scrgbClr r="0" g="0" b="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endParaRPr lang="en-US"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dirty="0" err="1" smtClean="0"/>
                        <a:t>Lossy</a:t>
                      </a:r>
                      <a:endParaRPr lang="en-US" dirty="0"/>
                    </a:p>
                  </a:txBody>
                  <a:tcPr>
                    <a:lnT w="12700" cap="flat" cmpd="sng" algn="ctr">
                      <a:noFill/>
                      <a:prstDash val="solid"/>
                      <a:round/>
                      <a:headEnd type="none" w="med" len="med"/>
                      <a:tailEnd type="none" w="med" len="med"/>
                    </a:lnT>
                    <a:solidFill>
                      <a:schemeClr val="bg1"/>
                    </a:solidFill>
                  </a:tcPr>
                </a:tc>
                <a:tc>
                  <a:txBody>
                    <a:bodyPr/>
                    <a:lstStyle/>
                    <a:p>
                      <a:r>
                        <a:rPr lang="en-US" dirty="0" smtClean="0"/>
                        <a:t>MP3</a:t>
                      </a:r>
                      <a:endParaRPr lang="en-US" dirty="0"/>
                    </a:p>
                  </a:txBody>
                  <a:tcPr>
                    <a:lnT w="12700" cap="flat" cmpd="sng" algn="ctr">
                      <a:noFill/>
                      <a:prstDash val="solid"/>
                      <a:round/>
                      <a:headEnd type="none" w="med" len="med"/>
                      <a:tailEnd type="none" w="med" len="med"/>
                    </a:lnT>
                    <a:solidFill>
                      <a:schemeClr val="bg1"/>
                    </a:solidFill>
                  </a:tcPr>
                </a:tc>
                <a:tc>
                  <a:txBody>
                    <a:bodyPr/>
                    <a:lstStyle/>
                    <a:p>
                      <a:r>
                        <a:rPr lang="en-US" dirty="0" smtClean="0"/>
                        <a:t>JPEG</a:t>
                      </a:r>
                      <a:endParaRPr lang="en-US" dirty="0"/>
                    </a:p>
                  </a:txBody>
                  <a:tcPr>
                    <a:lnT w="12700" cap="flat" cmpd="sng" algn="ctr">
                      <a:noFill/>
                      <a:prstDash val="solid"/>
                      <a:round/>
                      <a:headEnd type="none" w="med" len="med"/>
                      <a:tailEnd type="none" w="med" len="med"/>
                    </a:lnT>
                    <a:solidFill>
                      <a:schemeClr val="bg1"/>
                    </a:solidFill>
                  </a:tcPr>
                </a:tc>
                <a:tc>
                  <a:txBody>
                    <a:bodyPr/>
                    <a:lstStyle/>
                    <a:p>
                      <a:r>
                        <a:rPr lang="en-US" dirty="0" smtClean="0"/>
                        <a:t>Motion JPEG</a:t>
                      </a:r>
                      <a:endParaRPr lang="en-US" dirty="0"/>
                    </a:p>
                  </a:txBody>
                  <a:tcPr>
                    <a:lnT w="12700" cap="flat" cmpd="sng" algn="ctr">
                      <a:noFill/>
                      <a:prstDash val="solid"/>
                      <a:round/>
                      <a:headEnd type="none" w="med" len="med"/>
                      <a:tailEnd type="none" w="med" len="med"/>
                    </a:lnT>
                    <a:solidFill>
                      <a:schemeClr val="bg1"/>
                    </a:solidFill>
                  </a:tcPr>
                </a:tc>
              </a:tr>
              <a:tr h="370840">
                <a:tc>
                  <a:txBody>
                    <a:bodyPr/>
                    <a:lstStyle/>
                    <a:p>
                      <a:endParaRPr lang="en-US" dirty="0"/>
                    </a:p>
                  </a:txBody>
                  <a:tcPr>
                    <a:solidFill>
                      <a:schemeClr val="bg1"/>
                    </a:solidFill>
                  </a:tcPr>
                </a:tc>
                <a:tc>
                  <a:txBody>
                    <a:bodyPr/>
                    <a:lstStyle/>
                    <a:p>
                      <a:r>
                        <a:rPr lang="en-US" dirty="0" smtClean="0"/>
                        <a:t>WMA</a:t>
                      </a:r>
                      <a:endParaRPr lang="en-US" dirty="0"/>
                    </a:p>
                  </a:txBody>
                  <a:tcPr>
                    <a:solidFill>
                      <a:schemeClr val="bg1"/>
                    </a:solidFill>
                  </a:tcPr>
                </a:tc>
                <a:tc>
                  <a:txBody>
                    <a:bodyPr/>
                    <a:lstStyle/>
                    <a:p>
                      <a:endParaRPr lang="en-US" dirty="0"/>
                    </a:p>
                  </a:txBody>
                  <a:tcPr>
                    <a:solidFill>
                      <a:schemeClr val="bg1"/>
                    </a:solidFill>
                  </a:tcPr>
                </a:tc>
                <a:tc>
                  <a:txBody>
                    <a:bodyPr/>
                    <a:lstStyle/>
                    <a:p>
                      <a:r>
                        <a:rPr lang="en-US" dirty="0" smtClean="0"/>
                        <a:t>WMV</a:t>
                      </a:r>
                      <a:endParaRPr lang="en-US" dirty="0"/>
                    </a:p>
                  </a:txBody>
                  <a:tcPr>
                    <a:solidFill>
                      <a:schemeClr val="bg1"/>
                    </a:solidFill>
                  </a:tcPr>
                </a:tc>
              </a:tr>
              <a:tr h="370840">
                <a:tc>
                  <a:txBody>
                    <a:bodyPr/>
                    <a:lstStyle/>
                    <a:p>
                      <a:endParaRPr lang="en-US"/>
                    </a:p>
                  </a:txBody>
                  <a:tcPr>
                    <a:solidFill>
                      <a:schemeClr val="bg1"/>
                    </a:solidFill>
                  </a:tcPr>
                </a:tc>
                <a:tc>
                  <a:txBody>
                    <a:bodyPr/>
                    <a:lstStyle/>
                    <a:p>
                      <a:r>
                        <a:rPr lang="en-US" dirty="0" smtClean="0"/>
                        <a:t>AAC</a:t>
                      </a:r>
                      <a:endParaRPr lang="en-US" dirty="0"/>
                    </a:p>
                  </a:txBody>
                  <a:tcPr>
                    <a:solidFill>
                      <a:schemeClr val="bg1"/>
                    </a:solidFill>
                  </a:tcPr>
                </a:tc>
                <a:tc>
                  <a:txBody>
                    <a:bodyPr/>
                    <a:lstStyle/>
                    <a:p>
                      <a:endParaRPr lang="en-US"/>
                    </a:p>
                  </a:txBody>
                  <a:tcPr>
                    <a:solidFill>
                      <a:schemeClr val="bg1"/>
                    </a:solidFill>
                  </a:tcPr>
                </a:tc>
                <a:tc>
                  <a:txBody>
                    <a:bodyPr/>
                    <a:lstStyle/>
                    <a:p>
                      <a:r>
                        <a:rPr lang="en-US" dirty="0" smtClean="0"/>
                        <a:t>MPEG-2</a:t>
                      </a:r>
                      <a:endParaRPr lang="en-US" dirty="0"/>
                    </a:p>
                  </a:txBody>
                  <a:tcPr>
                    <a:solidFill>
                      <a:schemeClr val="bg1"/>
                    </a:solidFill>
                  </a:tcPr>
                </a:tc>
              </a:tr>
              <a:tr h="370840">
                <a:tc>
                  <a:txBody>
                    <a:bodyPr/>
                    <a:lstStyle/>
                    <a:p>
                      <a:endParaRPr lang="en-US"/>
                    </a:p>
                  </a:txBody>
                  <a:tcPr>
                    <a:lnB>
                      <a:noFill/>
                    </a:lnB>
                    <a:solidFill>
                      <a:schemeClr val="bg1"/>
                    </a:solidFill>
                  </a:tcPr>
                </a:tc>
                <a:tc>
                  <a:txBody>
                    <a:bodyPr/>
                    <a:lstStyle/>
                    <a:p>
                      <a:endParaRPr lang="en-US"/>
                    </a:p>
                  </a:txBody>
                  <a:tcPr>
                    <a:lnB>
                      <a:noFill/>
                    </a:lnB>
                    <a:solidFill>
                      <a:schemeClr val="bg1"/>
                    </a:solidFill>
                  </a:tcPr>
                </a:tc>
                <a:tc>
                  <a:txBody>
                    <a:bodyPr/>
                    <a:lstStyle/>
                    <a:p>
                      <a:endParaRPr lang="en-US" dirty="0"/>
                    </a:p>
                  </a:txBody>
                  <a:tcPr>
                    <a:lnB>
                      <a:noFill/>
                    </a:lnB>
                    <a:solidFill>
                      <a:schemeClr val="bg1"/>
                    </a:solidFill>
                  </a:tcPr>
                </a:tc>
                <a:tc>
                  <a:txBody>
                    <a:bodyPr/>
                    <a:lstStyle/>
                    <a:p>
                      <a:r>
                        <a:rPr lang="en-US" dirty="0" smtClean="0"/>
                        <a:t>MPEG-4</a:t>
                      </a:r>
                      <a:endParaRPr lang="en-US" dirty="0"/>
                    </a:p>
                  </a:txBody>
                  <a:tcPr>
                    <a:lnB>
                      <a:noFill/>
                    </a:lnB>
                    <a:solidFill>
                      <a:schemeClr val="bg1"/>
                    </a:solidFill>
                  </a:tcPr>
                </a:tc>
              </a:tr>
              <a:tr h="370840">
                <a:tc>
                  <a:txBody>
                    <a:bodyPr/>
                    <a:lstStyle/>
                    <a:p>
                      <a:endParaRPr lang="en-US" dirty="0"/>
                    </a:p>
                  </a:txBody>
                  <a:tcPr>
                    <a:lnL>
                      <a:noFill/>
                    </a:lnL>
                    <a:lnR>
                      <a:noFill/>
                    </a:lnR>
                    <a:lnT>
                      <a:noFill/>
                    </a:lnT>
                    <a:lnB w="254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a:noFill/>
                    </a:lnL>
                    <a:lnR>
                      <a:noFill/>
                    </a:lnR>
                    <a:lnT>
                      <a:noFill/>
                    </a:lnT>
                    <a:lnB w="25400" cmpd="sng">
                      <a:noFill/>
                    </a:lnB>
                    <a:lnTlToBr w="12700" cmpd="sng">
                      <a:noFill/>
                      <a:prstDash val="solid"/>
                    </a:lnTlToBr>
                    <a:lnBlToTr w="12700" cmpd="sng">
                      <a:noFill/>
                      <a:prstDash val="solid"/>
                    </a:lnBlToTr>
                    <a:solidFill>
                      <a:schemeClr val="bg1"/>
                    </a:solidFill>
                  </a:tcPr>
                </a:tc>
                <a:tc>
                  <a:txBody>
                    <a:bodyPr/>
                    <a:lstStyle/>
                    <a:p>
                      <a:endParaRPr lang="en-US" dirty="0"/>
                    </a:p>
                  </a:txBody>
                  <a:tcPr>
                    <a:lnL>
                      <a:noFill/>
                    </a:lnL>
                    <a:lnR>
                      <a:noFill/>
                    </a:lnR>
                    <a:lnT>
                      <a:noFill/>
                    </a:lnT>
                    <a:lnB w="25400" cmpd="sng">
                      <a:noFill/>
                    </a:lnB>
                    <a:lnTlToBr w="12700" cmpd="sng">
                      <a:noFill/>
                      <a:prstDash val="solid"/>
                    </a:lnTlToBr>
                    <a:lnBlToTr w="12700" cmpd="sng">
                      <a:noFill/>
                      <a:prstDash val="solid"/>
                    </a:lnBlToTr>
                    <a:solidFill>
                      <a:schemeClr val="bg1"/>
                    </a:solidFill>
                  </a:tcPr>
                </a:tc>
                <a:tc>
                  <a:txBody>
                    <a:bodyPr/>
                    <a:lstStyle/>
                    <a:p>
                      <a:r>
                        <a:rPr lang="en-US" dirty="0" smtClean="0"/>
                        <a:t>H.264</a:t>
                      </a:r>
                      <a:endParaRPr lang="en-US" dirty="0"/>
                    </a:p>
                  </a:txBody>
                  <a:tcPr>
                    <a:lnL>
                      <a:noFill/>
                    </a:lnL>
                    <a:lnR>
                      <a:noFill/>
                    </a:lnR>
                    <a:lnT>
                      <a:noFill/>
                    </a:lnT>
                    <a:lnB w="25400" cmpd="sng">
                      <a:noFill/>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and Image Compression</a:t>
            </a:r>
            <a:endParaRPr lang="en-US" dirty="0"/>
          </a:p>
        </p:txBody>
      </p:sp>
      <p:sp>
        <p:nvSpPr>
          <p:cNvPr id="3" name="Content Placeholder 2"/>
          <p:cNvSpPr>
            <a:spLocks noGrp="1"/>
          </p:cNvSpPr>
          <p:nvPr>
            <p:ph idx="1"/>
          </p:nvPr>
        </p:nvSpPr>
        <p:spPr/>
        <p:txBody>
          <a:bodyPr/>
          <a:lstStyle/>
          <a:p>
            <a:r>
              <a:rPr lang="en-US" dirty="0" smtClean="0"/>
              <a:t>Most common forms of video and image compression have the same central concept</a:t>
            </a:r>
          </a:p>
          <a:p>
            <a:pPr marL="2513013" lvl="1"/>
            <a:r>
              <a:rPr lang="en-US" dirty="0" smtClean="0"/>
              <a:t>JPEG and “motion JPEG”</a:t>
            </a:r>
          </a:p>
          <a:p>
            <a:pPr marL="2513013" lvl="1"/>
            <a:r>
              <a:rPr lang="en-US" dirty="0" smtClean="0"/>
              <a:t>MPEG-1</a:t>
            </a:r>
          </a:p>
          <a:p>
            <a:pPr marL="2513013" lvl="1"/>
            <a:r>
              <a:rPr lang="en-US" dirty="0" smtClean="0"/>
              <a:t>MPEG-2</a:t>
            </a:r>
          </a:p>
          <a:p>
            <a:pPr marL="2513013" lvl="1"/>
            <a:r>
              <a:rPr lang="en-US" dirty="0" smtClean="0"/>
              <a:t>MPEG-4</a:t>
            </a:r>
          </a:p>
          <a:p>
            <a:pPr marL="2513013" lvl="1"/>
            <a:r>
              <a:rPr lang="en-US" dirty="0" smtClean="0"/>
              <a:t>H.264</a:t>
            </a:r>
          </a:p>
          <a:p>
            <a:r>
              <a:rPr lang="en-US" dirty="0" smtClean="0"/>
              <a:t>Obviously, there are differences too</a:t>
            </a:r>
          </a:p>
          <a:p>
            <a:pPr lvl="1"/>
            <a:r>
              <a:rPr lang="en-US" dirty="0" smtClean="0"/>
              <a:t>The MPEG and H.264 use inter-frame prediction, which we will address later</a:t>
            </a:r>
            <a:endParaRPr lang="en-US"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jules-big.jpg"/>
          <p:cNvPicPr>
            <a:picLocks noChangeAspect="1"/>
          </p:cNvPicPr>
          <p:nvPr/>
        </p:nvPicPr>
        <p:blipFill>
          <a:blip r:embed="rId2" cstate="screen">
            <a:lum bright="10000"/>
            <a:extLst>
              <a:ext uri="{28A0092B-C50C-407E-A947-70E740481C1C}">
                <a14:useLocalDpi xmlns:a14="http://schemas.microsoft.com/office/drawing/2010/main"/>
              </a:ext>
            </a:extLst>
          </a:blip>
          <a:srcRect/>
          <a:stretch>
            <a:fillRect/>
          </a:stretch>
        </p:blipFill>
        <p:spPr>
          <a:xfrm>
            <a:off x="762000" y="1557649"/>
            <a:ext cx="4161766" cy="4385951"/>
          </a:xfrm>
          <a:prstGeom prst="rect">
            <a:avLst/>
          </a:prstGeom>
        </p:spPr>
      </p:pic>
      <p:sp>
        <p:nvSpPr>
          <p:cNvPr id="2" name="Title 1"/>
          <p:cNvSpPr>
            <a:spLocks noGrp="1"/>
          </p:cNvSpPr>
          <p:nvPr>
            <p:ph type="title"/>
          </p:nvPr>
        </p:nvSpPr>
        <p:spPr/>
        <p:txBody>
          <a:bodyPr/>
          <a:lstStyle/>
          <a:p>
            <a:r>
              <a:rPr lang="en-US" dirty="0" smtClean="0"/>
              <a:t>Video and Image Compression</a:t>
            </a:r>
            <a:endParaRPr lang="en-US" dirty="0"/>
          </a:p>
        </p:txBody>
      </p:sp>
      <p:grpSp>
        <p:nvGrpSpPr>
          <p:cNvPr id="8" name="Group 7"/>
          <p:cNvGrpSpPr/>
          <p:nvPr/>
        </p:nvGrpSpPr>
        <p:grpSpPr>
          <a:xfrm>
            <a:off x="3111289" y="1577976"/>
            <a:ext cx="5207000" cy="2387216"/>
            <a:chOff x="3111289" y="1577976"/>
            <a:chExt cx="5207000" cy="2387216"/>
          </a:xfrm>
        </p:grpSpPr>
        <p:sp>
          <p:nvSpPr>
            <p:cNvPr id="9" name="Freeform 8"/>
            <p:cNvSpPr/>
            <p:nvPr/>
          </p:nvSpPr>
          <p:spPr>
            <a:xfrm>
              <a:off x="3188863" y="1947308"/>
              <a:ext cx="5129425" cy="2017884"/>
            </a:xfrm>
            <a:custGeom>
              <a:avLst/>
              <a:gdLst>
                <a:gd name="connsiteX0" fmla="*/ 965200 w 2616200"/>
                <a:gd name="connsiteY0" fmla="*/ 0 h 1917700"/>
                <a:gd name="connsiteX1" fmla="*/ 0 w 2616200"/>
                <a:gd name="connsiteY1" fmla="*/ 1917700 h 1917700"/>
                <a:gd name="connsiteX2" fmla="*/ 2616200 w 2616200"/>
                <a:gd name="connsiteY2" fmla="*/ 1651000 h 1917700"/>
                <a:gd name="connsiteX3" fmla="*/ 965200 w 2616200"/>
                <a:gd name="connsiteY3" fmla="*/ 0 h 1917700"/>
                <a:gd name="connsiteX0" fmla="*/ 2184400 w 3835400"/>
                <a:gd name="connsiteY0" fmla="*/ 0 h 1651000"/>
                <a:gd name="connsiteX1" fmla="*/ 0 w 3835400"/>
                <a:gd name="connsiteY1" fmla="*/ 927100 h 1651000"/>
                <a:gd name="connsiteX2" fmla="*/ 3835400 w 3835400"/>
                <a:gd name="connsiteY2" fmla="*/ 1651000 h 1651000"/>
                <a:gd name="connsiteX3" fmla="*/ 2184400 w 3835400"/>
                <a:gd name="connsiteY3" fmla="*/ 0 h 1651000"/>
                <a:gd name="connsiteX0" fmla="*/ 2184400 w 3835400"/>
                <a:gd name="connsiteY0" fmla="*/ 0 h 1651000"/>
                <a:gd name="connsiteX1" fmla="*/ 0 w 3835400"/>
                <a:gd name="connsiteY1" fmla="*/ 1201738 h 1651000"/>
                <a:gd name="connsiteX2" fmla="*/ 3835400 w 3835400"/>
                <a:gd name="connsiteY2" fmla="*/ 1651000 h 1651000"/>
                <a:gd name="connsiteX3" fmla="*/ 2184400 w 3835400"/>
                <a:gd name="connsiteY3" fmla="*/ 0 h 1651000"/>
                <a:gd name="connsiteX0" fmla="*/ 2794000 w 4445000"/>
                <a:gd name="connsiteY0" fmla="*/ 0 h 1658938"/>
                <a:gd name="connsiteX1" fmla="*/ 0 w 4445000"/>
                <a:gd name="connsiteY1" fmla="*/ 1658938 h 1658938"/>
                <a:gd name="connsiteX2" fmla="*/ 4445000 w 4445000"/>
                <a:gd name="connsiteY2" fmla="*/ 1651000 h 1658938"/>
                <a:gd name="connsiteX3" fmla="*/ 2794000 w 4445000"/>
                <a:gd name="connsiteY3" fmla="*/ 0 h 1658938"/>
                <a:gd name="connsiteX0" fmla="*/ 1346200 w 4445000"/>
                <a:gd name="connsiteY0" fmla="*/ 0 h 1658938"/>
                <a:gd name="connsiteX1" fmla="*/ 0 w 4445000"/>
                <a:gd name="connsiteY1" fmla="*/ 1658938 h 1658938"/>
                <a:gd name="connsiteX2" fmla="*/ 4445000 w 4445000"/>
                <a:gd name="connsiteY2" fmla="*/ 1651000 h 1658938"/>
                <a:gd name="connsiteX3" fmla="*/ 1346200 w 4445000"/>
                <a:gd name="connsiteY3" fmla="*/ 0 h 1658938"/>
                <a:gd name="connsiteX0" fmla="*/ 1346200 w 2997200"/>
                <a:gd name="connsiteY0" fmla="*/ 0 h 1658938"/>
                <a:gd name="connsiteX1" fmla="*/ 0 w 2997200"/>
                <a:gd name="connsiteY1" fmla="*/ 1658938 h 1658938"/>
                <a:gd name="connsiteX2" fmla="*/ 2997200 w 2997200"/>
                <a:gd name="connsiteY2" fmla="*/ 1651000 h 1658938"/>
                <a:gd name="connsiteX3" fmla="*/ 1346200 w 2997200"/>
                <a:gd name="connsiteY3" fmla="*/ 0 h 1658938"/>
                <a:gd name="connsiteX0" fmla="*/ 1346200 w 2997200"/>
                <a:gd name="connsiteY0" fmla="*/ 0 h 1933576"/>
                <a:gd name="connsiteX1" fmla="*/ 0 w 2997200"/>
                <a:gd name="connsiteY1" fmla="*/ 1933576 h 1933576"/>
                <a:gd name="connsiteX2" fmla="*/ 2997200 w 2997200"/>
                <a:gd name="connsiteY2" fmla="*/ 1651000 h 1933576"/>
                <a:gd name="connsiteX3" fmla="*/ 1346200 w 2997200"/>
                <a:gd name="connsiteY3" fmla="*/ 0 h 1933576"/>
                <a:gd name="connsiteX0" fmla="*/ 3403600 w 5054600"/>
                <a:gd name="connsiteY0" fmla="*/ 0 h 2390776"/>
                <a:gd name="connsiteX1" fmla="*/ 0 w 5054600"/>
                <a:gd name="connsiteY1" fmla="*/ 2390776 h 2390776"/>
                <a:gd name="connsiteX2" fmla="*/ 5054600 w 5054600"/>
                <a:gd name="connsiteY2" fmla="*/ 1651000 h 2390776"/>
                <a:gd name="connsiteX3" fmla="*/ 3403600 w 5054600"/>
                <a:gd name="connsiteY3" fmla="*/ 0 h 2390776"/>
                <a:gd name="connsiteX0" fmla="*/ 3403600 w 5054600"/>
                <a:gd name="connsiteY0" fmla="*/ 0 h 2238376"/>
                <a:gd name="connsiteX1" fmla="*/ 0 w 5054600"/>
                <a:gd name="connsiteY1" fmla="*/ 2238376 h 2238376"/>
                <a:gd name="connsiteX2" fmla="*/ 5054600 w 5054600"/>
                <a:gd name="connsiteY2" fmla="*/ 1651000 h 2238376"/>
                <a:gd name="connsiteX3" fmla="*/ 3403600 w 5054600"/>
                <a:gd name="connsiteY3" fmla="*/ 0 h 2238376"/>
                <a:gd name="connsiteX0" fmla="*/ 3478425 w 5129425"/>
                <a:gd name="connsiteY0" fmla="*/ 0 h 2328521"/>
                <a:gd name="connsiteX1" fmla="*/ 0 w 5129425"/>
                <a:gd name="connsiteY1" fmla="*/ 2328521 h 2328521"/>
                <a:gd name="connsiteX2" fmla="*/ 5129425 w 5129425"/>
                <a:gd name="connsiteY2" fmla="*/ 1651000 h 2328521"/>
                <a:gd name="connsiteX3" fmla="*/ 3478425 w 5129425"/>
                <a:gd name="connsiteY3" fmla="*/ 0 h 2328521"/>
                <a:gd name="connsiteX0" fmla="*/ 3478425 w 5129425"/>
                <a:gd name="connsiteY0" fmla="*/ 0 h 2452103"/>
                <a:gd name="connsiteX1" fmla="*/ 0 w 5129425"/>
                <a:gd name="connsiteY1" fmla="*/ 2328521 h 2452103"/>
                <a:gd name="connsiteX2" fmla="*/ 223599 w 5129425"/>
                <a:gd name="connsiteY2" fmla="*/ 2452103 h 2452103"/>
                <a:gd name="connsiteX3" fmla="*/ 5129425 w 5129425"/>
                <a:gd name="connsiteY3" fmla="*/ 1651000 h 2452103"/>
                <a:gd name="connsiteX4" fmla="*/ 3478425 w 5129425"/>
                <a:gd name="connsiteY4" fmla="*/ 0 h 2452103"/>
                <a:gd name="connsiteX0" fmla="*/ 3478425 w 5129425"/>
                <a:gd name="connsiteY0" fmla="*/ 0 h 2438369"/>
                <a:gd name="connsiteX1" fmla="*/ 0 w 5129425"/>
                <a:gd name="connsiteY1" fmla="*/ 2328521 h 2438369"/>
                <a:gd name="connsiteX2" fmla="*/ 204760 w 5129425"/>
                <a:gd name="connsiteY2" fmla="*/ 2438369 h 2438369"/>
                <a:gd name="connsiteX3" fmla="*/ 5129425 w 5129425"/>
                <a:gd name="connsiteY3" fmla="*/ 1651000 h 2438369"/>
                <a:gd name="connsiteX4" fmla="*/ 3478425 w 5129425"/>
                <a:gd name="connsiteY4" fmla="*/ 0 h 2438369"/>
                <a:gd name="connsiteX0" fmla="*/ 3478425 w 5129425"/>
                <a:gd name="connsiteY0" fmla="*/ 0 h 2463769"/>
                <a:gd name="connsiteX1" fmla="*/ 0 w 5129425"/>
                <a:gd name="connsiteY1" fmla="*/ 2328521 h 2463769"/>
                <a:gd name="connsiteX2" fmla="*/ 141260 w 5129425"/>
                <a:gd name="connsiteY2" fmla="*/ 2463769 h 2463769"/>
                <a:gd name="connsiteX3" fmla="*/ 5129425 w 5129425"/>
                <a:gd name="connsiteY3" fmla="*/ 1651000 h 2463769"/>
                <a:gd name="connsiteX4" fmla="*/ 3478425 w 5129425"/>
                <a:gd name="connsiteY4" fmla="*/ 0 h 2463769"/>
                <a:gd name="connsiteX0" fmla="*/ 3478425 w 5129425"/>
                <a:gd name="connsiteY0" fmla="*/ 0 h 2463769"/>
                <a:gd name="connsiteX1" fmla="*/ 0 w 5129425"/>
                <a:gd name="connsiteY1" fmla="*/ 1871321 h 2463769"/>
                <a:gd name="connsiteX2" fmla="*/ 141260 w 5129425"/>
                <a:gd name="connsiteY2" fmla="*/ 2463769 h 2463769"/>
                <a:gd name="connsiteX3" fmla="*/ 5129425 w 5129425"/>
                <a:gd name="connsiteY3" fmla="*/ 1651000 h 2463769"/>
                <a:gd name="connsiteX4" fmla="*/ 3478425 w 5129425"/>
                <a:gd name="connsiteY4" fmla="*/ 0 h 2463769"/>
                <a:gd name="connsiteX0" fmla="*/ 3478425 w 5129425"/>
                <a:gd name="connsiteY0" fmla="*/ 0 h 2017884"/>
                <a:gd name="connsiteX1" fmla="*/ 0 w 5129425"/>
                <a:gd name="connsiteY1" fmla="*/ 1871321 h 2017884"/>
                <a:gd name="connsiteX2" fmla="*/ 39024 w 5129425"/>
                <a:gd name="connsiteY2" fmla="*/ 2017884 h 2017884"/>
                <a:gd name="connsiteX3" fmla="*/ 5129425 w 5129425"/>
                <a:gd name="connsiteY3" fmla="*/ 1651000 h 2017884"/>
                <a:gd name="connsiteX4" fmla="*/ 3478425 w 5129425"/>
                <a:gd name="connsiteY4" fmla="*/ 0 h 201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9425" h="2017884">
                  <a:moveTo>
                    <a:pt x="3478425" y="0"/>
                  </a:moveTo>
                  <a:lnTo>
                    <a:pt x="0" y="1871321"/>
                  </a:lnTo>
                  <a:lnTo>
                    <a:pt x="39024" y="2017884"/>
                  </a:lnTo>
                  <a:lnTo>
                    <a:pt x="5129425" y="1651000"/>
                  </a:lnTo>
                  <a:lnTo>
                    <a:pt x="3478425" y="0"/>
                  </a:lnTo>
                  <a:close/>
                </a:path>
              </a:pathLst>
            </a:custGeom>
            <a:noFill/>
            <a:ln w="25400" cmpd="sng">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934200" y="1577976"/>
              <a:ext cx="1069524" cy="369332"/>
            </a:xfrm>
            <a:prstGeom prst="rect">
              <a:avLst/>
            </a:prstGeom>
            <a:noFill/>
          </p:spPr>
          <p:txBody>
            <a:bodyPr wrap="none" rtlCol="0">
              <a:spAutoFit/>
            </a:bodyPr>
            <a:lstStyle/>
            <a:p>
              <a:r>
                <a:rPr lang="en-US" dirty="0" smtClean="0"/>
                <a:t>8x8 block</a:t>
              </a:r>
              <a:endParaRPr lang="en-US" dirty="0"/>
            </a:p>
          </p:txBody>
        </p:sp>
        <p:sp>
          <p:nvSpPr>
            <p:cNvPr id="21" name="Rectangle 20"/>
            <p:cNvSpPr/>
            <p:nvPr/>
          </p:nvSpPr>
          <p:spPr>
            <a:xfrm>
              <a:off x="3111289" y="3810000"/>
              <a:ext cx="152400" cy="152400"/>
            </a:xfrm>
            <a:prstGeom prst="rect">
              <a:avLst/>
            </a:prstGeom>
            <a:solidFill>
              <a:schemeClr val="tx2">
                <a:lumMod val="60000"/>
                <a:lumOff val="40000"/>
              </a:schemeClr>
            </a:solidFill>
            <a:ln w="38100" cmpd="sng">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Picture 2.png"/>
            <p:cNvPicPr>
              <a:picLocks noChangeAspect="1"/>
            </p:cNvPicPr>
            <p:nvPr/>
          </p:nvPicPr>
          <p:blipFill>
            <a:blip r:embed="rId3"/>
            <a:stretch>
              <a:fillRect/>
            </a:stretch>
          </p:blipFill>
          <p:spPr>
            <a:xfrm>
              <a:off x="6629400" y="1947308"/>
              <a:ext cx="1688889" cy="1663492"/>
            </a:xfrm>
            <a:prstGeom prst="rect">
              <a:avLst/>
            </a:prstGeom>
          </p:spPr>
        </p:pic>
      </p:gr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jules-big.jpg"/>
          <p:cNvPicPr>
            <a:picLocks noChangeAspect="1"/>
          </p:cNvPicPr>
          <p:nvPr/>
        </p:nvPicPr>
        <p:blipFill>
          <a:blip r:embed="rId2" cstate="screen">
            <a:lum bright="10000"/>
            <a:extLst>
              <a:ext uri="{28A0092B-C50C-407E-A947-70E740481C1C}">
                <a14:useLocalDpi xmlns:a14="http://schemas.microsoft.com/office/drawing/2010/main"/>
              </a:ext>
            </a:extLst>
          </a:blip>
          <a:srcRect/>
          <a:stretch>
            <a:fillRect/>
          </a:stretch>
        </p:blipFill>
        <p:spPr>
          <a:xfrm>
            <a:off x="762000" y="1557649"/>
            <a:ext cx="4161766" cy="4385951"/>
          </a:xfrm>
          <a:prstGeom prst="rect">
            <a:avLst/>
          </a:prstGeom>
        </p:spPr>
      </p:pic>
      <p:sp>
        <p:nvSpPr>
          <p:cNvPr id="2" name="Title 1"/>
          <p:cNvSpPr>
            <a:spLocks noGrp="1"/>
          </p:cNvSpPr>
          <p:nvPr>
            <p:ph type="title"/>
          </p:nvPr>
        </p:nvSpPr>
        <p:spPr/>
        <p:txBody>
          <a:bodyPr/>
          <a:lstStyle/>
          <a:p>
            <a:r>
              <a:rPr lang="en-US" dirty="0" smtClean="0"/>
              <a:t>Video and Image Compression</a:t>
            </a:r>
            <a:endParaRPr lang="en-US" dirty="0"/>
          </a:p>
        </p:txBody>
      </p:sp>
      <p:sp>
        <p:nvSpPr>
          <p:cNvPr id="9" name="Freeform 8"/>
          <p:cNvSpPr/>
          <p:nvPr/>
        </p:nvSpPr>
        <p:spPr>
          <a:xfrm>
            <a:off x="3188863" y="1947308"/>
            <a:ext cx="5129425" cy="2017884"/>
          </a:xfrm>
          <a:custGeom>
            <a:avLst/>
            <a:gdLst>
              <a:gd name="connsiteX0" fmla="*/ 965200 w 2616200"/>
              <a:gd name="connsiteY0" fmla="*/ 0 h 1917700"/>
              <a:gd name="connsiteX1" fmla="*/ 0 w 2616200"/>
              <a:gd name="connsiteY1" fmla="*/ 1917700 h 1917700"/>
              <a:gd name="connsiteX2" fmla="*/ 2616200 w 2616200"/>
              <a:gd name="connsiteY2" fmla="*/ 1651000 h 1917700"/>
              <a:gd name="connsiteX3" fmla="*/ 965200 w 2616200"/>
              <a:gd name="connsiteY3" fmla="*/ 0 h 1917700"/>
              <a:gd name="connsiteX0" fmla="*/ 2184400 w 3835400"/>
              <a:gd name="connsiteY0" fmla="*/ 0 h 1651000"/>
              <a:gd name="connsiteX1" fmla="*/ 0 w 3835400"/>
              <a:gd name="connsiteY1" fmla="*/ 927100 h 1651000"/>
              <a:gd name="connsiteX2" fmla="*/ 3835400 w 3835400"/>
              <a:gd name="connsiteY2" fmla="*/ 1651000 h 1651000"/>
              <a:gd name="connsiteX3" fmla="*/ 2184400 w 3835400"/>
              <a:gd name="connsiteY3" fmla="*/ 0 h 1651000"/>
              <a:gd name="connsiteX0" fmla="*/ 2184400 w 3835400"/>
              <a:gd name="connsiteY0" fmla="*/ 0 h 1651000"/>
              <a:gd name="connsiteX1" fmla="*/ 0 w 3835400"/>
              <a:gd name="connsiteY1" fmla="*/ 1201738 h 1651000"/>
              <a:gd name="connsiteX2" fmla="*/ 3835400 w 3835400"/>
              <a:gd name="connsiteY2" fmla="*/ 1651000 h 1651000"/>
              <a:gd name="connsiteX3" fmla="*/ 2184400 w 3835400"/>
              <a:gd name="connsiteY3" fmla="*/ 0 h 1651000"/>
              <a:gd name="connsiteX0" fmla="*/ 2794000 w 4445000"/>
              <a:gd name="connsiteY0" fmla="*/ 0 h 1658938"/>
              <a:gd name="connsiteX1" fmla="*/ 0 w 4445000"/>
              <a:gd name="connsiteY1" fmla="*/ 1658938 h 1658938"/>
              <a:gd name="connsiteX2" fmla="*/ 4445000 w 4445000"/>
              <a:gd name="connsiteY2" fmla="*/ 1651000 h 1658938"/>
              <a:gd name="connsiteX3" fmla="*/ 2794000 w 4445000"/>
              <a:gd name="connsiteY3" fmla="*/ 0 h 1658938"/>
              <a:gd name="connsiteX0" fmla="*/ 1346200 w 4445000"/>
              <a:gd name="connsiteY0" fmla="*/ 0 h 1658938"/>
              <a:gd name="connsiteX1" fmla="*/ 0 w 4445000"/>
              <a:gd name="connsiteY1" fmla="*/ 1658938 h 1658938"/>
              <a:gd name="connsiteX2" fmla="*/ 4445000 w 4445000"/>
              <a:gd name="connsiteY2" fmla="*/ 1651000 h 1658938"/>
              <a:gd name="connsiteX3" fmla="*/ 1346200 w 4445000"/>
              <a:gd name="connsiteY3" fmla="*/ 0 h 1658938"/>
              <a:gd name="connsiteX0" fmla="*/ 1346200 w 2997200"/>
              <a:gd name="connsiteY0" fmla="*/ 0 h 1658938"/>
              <a:gd name="connsiteX1" fmla="*/ 0 w 2997200"/>
              <a:gd name="connsiteY1" fmla="*/ 1658938 h 1658938"/>
              <a:gd name="connsiteX2" fmla="*/ 2997200 w 2997200"/>
              <a:gd name="connsiteY2" fmla="*/ 1651000 h 1658938"/>
              <a:gd name="connsiteX3" fmla="*/ 1346200 w 2997200"/>
              <a:gd name="connsiteY3" fmla="*/ 0 h 1658938"/>
              <a:gd name="connsiteX0" fmla="*/ 1346200 w 2997200"/>
              <a:gd name="connsiteY0" fmla="*/ 0 h 1933576"/>
              <a:gd name="connsiteX1" fmla="*/ 0 w 2997200"/>
              <a:gd name="connsiteY1" fmla="*/ 1933576 h 1933576"/>
              <a:gd name="connsiteX2" fmla="*/ 2997200 w 2997200"/>
              <a:gd name="connsiteY2" fmla="*/ 1651000 h 1933576"/>
              <a:gd name="connsiteX3" fmla="*/ 1346200 w 2997200"/>
              <a:gd name="connsiteY3" fmla="*/ 0 h 1933576"/>
              <a:gd name="connsiteX0" fmla="*/ 3403600 w 5054600"/>
              <a:gd name="connsiteY0" fmla="*/ 0 h 2390776"/>
              <a:gd name="connsiteX1" fmla="*/ 0 w 5054600"/>
              <a:gd name="connsiteY1" fmla="*/ 2390776 h 2390776"/>
              <a:gd name="connsiteX2" fmla="*/ 5054600 w 5054600"/>
              <a:gd name="connsiteY2" fmla="*/ 1651000 h 2390776"/>
              <a:gd name="connsiteX3" fmla="*/ 3403600 w 5054600"/>
              <a:gd name="connsiteY3" fmla="*/ 0 h 2390776"/>
              <a:gd name="connsiteX0" fmla="*/ 3403600 w 5054600"/>
              <a:gd name="connsiteY0" fmla="*/ 0 h 2238376"/>
              <a:gd name="connsiteX1" fmla="*/ 0 w 5054600"/>
              <a:gd name="connsiteY1" fmla="*/ 2238376 h 2238376"/>
              <a:gd name="connsiteX2" fmla="*/ 5054600 w 5054600"/>
              <a:gd name="connsiteY2" fmla="*/ 1651000 h 2238376"/>
              <a:gd name="connsiteX3" fmla="*/ 3403600 w 5054600"/>
              <a:gd name="connsiteY3" fmla="*/ 0 h 2238376"/>
              <a:gd name="connsiteX0" fmla="*/ 3478425 w 5129425"/>
              <a:gd name="connsiteY0" fmla="*/ 0 h 2328521"/>
              <a:gd name="connsiteX1" fmla="*/ 0 w 5129425"/>
              <a:gd name="connsiteY1" fmla="*/ 2328521 h 2328521"/>
              <a:gd name="connsiteX2" fmla="*/ 5129425 w 5129425"/>
              <a:gd name="connsiteY2" fmla="*/ 1651000 h 2328521"/>
              <a:gd name="connsiteX3" fmla="*/ 3478425 w 5129425"/>
              <a:gd name="connsiteY3" fmla="*/ 0 h 2328521"/>
              <a:gd name="connsiteX0" fmla="*/ 3478425 w 5129425"/>
              <a:gd name="connsiteY0" fmla="*/ 0 h 2452103"/>
              <a:gd name="connsiteX1" fmla="*/ 0 w 5129425"/>
              <a:gd name="connsiteY1" fmla="*/ 2328521 h 2452103"/>
              <a:gd name="connsiteX2" fmla="*/ 223599 w 5129425"/>
              <a:gd name="connsiteY2" fmla="*/ 2452103 h 2452103"/>
              <a:gd name="connsiteX3" fmla="*/ 5129425 w 5129425"/>
              <a:gd name="connsiteY3" fmla="*/ 1651000 h 2452103"/>
              <a:gd name="connsiteX4" fmla="*/ 3478425 w 5129425"/>
              <a:gd name="connsiteY4" fmla="*/ 0 h 2452103"/>
              <a:gd name="connsiteX0" fmla="*/ 3478425 w 5129425"/>
              <a:gd name="connsiteY0" fmla="*/ 0 h 2438369"/>
              <a:gd name="connsiteX1" fmla="*/ 0 w 5129425"/>
              <a:gd name="connsiteY1" fmla="*/ 2328521 h 2438369"/>
              <a:gd name="connsiteX2" fmla="*/ 204760 w 5129425"/>
              <a:gd name="connsiteY2" fmla="*/ 2438369 h 2438369"/>
              <a:gd name="connsiteX3" fmla="*/ 5129425 w 5129425"/>
              <a:gd name="connsiteY3" fmla="*/ 1651000 h 2438369"/>
              <a:gd name="connsiteX4" fmla="*/ 3478425 w 5129425"/>
              <a:gd name="connsiteY4" fmla="*/ 0 h 2438369"/>
              <a:gd name="connsiteX0" fmla="*/ 3478425 w 5129425"/>
              <a:gd name="connsiteY0" fmla="*/ 0 h 2463769"/>
              <a:gd name="connsiteX1" fmla="*/ 0 w 5129425"/>
              <a:gd name="connsiteY1" fmla="*/ 2328521 h 2463769"/>
              <a:gd name="connsiteX2" fmla="*/ 141260 w 5129425"/>
              <a:gd name="connsiteY2" fmla="*/ 2463769 h 2463769"/>
              <a:gd name="connsiteX3" fmla="*/ 5129425 w 5129425"/>
              <a:gd name="connsiteY3" fmla="*/ 1651000 h 2463769"/>
              <a:gd name="connsiteX4" fmla="*/ 3478425 w 5129425"/>
              <a:gd name="connsiteY4" fmla="*/ 0 h 2463769"/>
              <a:gd name="connsiteX0" fmla="*/ 3478425 w 5129425"/>
              <a:gd name="connsiteY0" fmla="*/ 0 h 2463769"/>
              <a:gd name="connsiteX1" fmla="*/ 0 w 5129425"/>
              <a:gd name="connsiteY1" fmla="*/ 1871321 h 2463769"/>
              <a:gd name="connsiteX2" fmla="*/ 141260 w 5129425"/>
              <a:gd name="connsiteY2" fmla="*/ 2463769 h 2463769"/>
              <a:gd name="connsiteX3" fmla="*/ 5129425 w 5129425"/>
              <a:gd name="connsiteY3" fmla="*/ 1651000 h 2463769"/>
              <a:gd name="connsiteX4" fmla="*/ 3478425 w 5129425"/>
              <a:gd name="connsiteY4" fmla="*/ 0 h 2463769"/>
              <a:gd name="connsiteX0" fmla="*/ 3478425 w 5129425"/>
              <a:gd name="connsiteY0" fmla="*/ 0 h 2017884"/>
              <a:gd name="connsiteX1" fmla="*/ 0 w 5129425"/>
              <a:gd name="connsiteY1" fmla="*/ 1871321 h 2017884"/>
              <a:gd name="connsiteX2" fmla="*/ 39024 w 5129425"/>
              <a:gd name="connsiteY2" fmla="*/ 2017884 h 2017884"/>
              <a:gd name="connsiteX3" fmla="*/ 5129425 w 5129425"/>
              <a:gd name="connsiteY3" fmla="*/ 1651000 h 2017884"/>
              <a:gd name="connsiteX4" fmla="*/ 3478425 w 5129425"/>
              <a:gd name="connsiteY4" fmla="*/ 0 h 2017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9425" h="2017884">
                <a:moveTo>
                  <a:pt x="3478425" y="0"/>
                </a:moveTo>
                <a:lnTo>
                  <a:pt x="0" y="1871321"/>
                </a:lnTo>
                <a:lnTo>
                  <a:pt x="39024" y="2017884"/>
                </a:lnTo>
                <a:lnTo>
                  <a:pt x="5129425" y="1651000"/>
                </a:lnTo>
                <a:lnTo>
                  <a:pt x="3478425" y="0"/>
                </a:lnTo>
                <a:close/>
              </a:path>
            </a:pathLst>
          </a:custGeom>
          <a:noFill/>
          <a:ln w="25400" cmpd="sng">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934200" y="1577976"/>
            <a:ext cx="1069524" cy="369332"/>
          </a:xfrm>
          <a:prstGeom prst="rect">
            <a:avLst/>
          </a:prstGeom>
          <a:noFill/>
        </p:spPr>
        <p:txBody>
          <a:bodyPr wrap="none" rtlCol="0">
            <a:spAutoFit/>
          </a:bodyPr>
          <a:lstStyle/>
          <a:p>
            <a:r>
              <a:rPr lang="en-US" dirty="0" smtClean="0"/>
              <a:t>8x8 block</a:t>
            </a:r>
            <a:endParaRPr lang="en-US" dirty="0"/>
          </a:p>
        </p:txBody>
      </p:sp>
      <p:sp>
        <p:nvSpPr>
          <p:cNvPr id="21" name="Rectangle 20"/>
          <p:cNvSpPr/>
          <p:nvPr/>
        </p:nvSpPr>
        <p:spPr>
          <a:xfrm>
            <a:off x="3111289" y="3810000"/>
            <a:ext cx="152400" cy="152400"/>
          </a:xfrm>
          <a:prstGeom prst="rect">
            <a:avLst/>
          </a:prstGeom>
          <a:solidFill>
            <a:schemeClr val="tx2">
              <a:lumMod val="60000"/>
              <a:lumOff val="40000"/>
            </a:schemeClr>
          </a:solidFill>
          <a:ln w="38100" cmpd="sng">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Freeform 23"/>
          <p:cNvSpPr/>
          <p:nvPr/>
        </p:nvSpPr>
        <p:spPr>
          <a:xfrm>
            <a:off x="5826136" y="3528572"/>
            <a:ext cx="2847643" cy="856893"/>
          </a:xfrm>
          <a:custGeom>
            <a:avLst/>
            <a:gdLst>
              <a:gd name="connsiteX0" fmla="*/ 813206 w 2832516"/>
              <a:gd name="connsiteY0" fmla="*/ 27409 h 776593"/>
              <a:gd name="connsiteX1" fmla="*/ 0 w 2832516"/>
              <a:gd name="connsiteY1" fmla="*/ 758320 h 776593"/>
              <a:gd name="connsiteX2" fmla="*/ 2832516 w 2832516"/>
              <a:gd name="connsiteY2" fmla="*/ 776593 h 776593"/>
              <a:gd name="connsiteX3" fmla="*/ 2448756 w 2832516"/>
              <a:gd name="connsiteY3" fmla="*/ 0 h 776593"/>
              <a:gd name="connsiteX4" fmla="*/ 813206 w 2832516"/>
              <a:gd name="connsiteY4" fmla="*/ 27409 h 776593"/>
              <a:gd name="connsiteX0" fmla="*/ 899609 w 2832516"/>
              <a:gd name="connsiteY0" fmla="*/ 0 h 815066"/>
              <a:gd name="connsiteX1" fmla="*/ 0 w 2832516"/>
              <a:gd name="connsiteY1" fmla="*/ 796793 h 815066"/>
              <a:gd name="connsiteX2" fmla="*/ 2832516 w 2832516"/>
              <a:gd name="connsiteY2" fmla="*/ 815066 h 815066"/>
              <a:gd name="connsiteX3" fmla="*/ 2448756 w 2832516"/>
              <a:gd name="connsiteY3" fmla="*/ 38473 h 815066"/>
              <a:gd name="connsiteX4" fmla="*/ 899609 w 2832516"/>
              <a:gd name="connsiteY4" fmla="*/ 0 h 815066"/>
              <a:gd name="connsiteX0" fmla="*/ 899609 w 2832516"/>
              <a:gd name="connsiteY0" fmla="*/ 5282 h 820348"/>
              <a:gd name="connsiteX1" fmla="*/ 0 w 2832516"/>
              <a:gd name="connsiteY1" fmla="*/ 802075 h 820348"/>
              <a:gd name="connsiteX2" fmla="*/ 2832516 w 2832516"/>
              <a:gd name="connsiteY2" fmla="*/ 820348 h 820348"/>
              <a:gd name="connsiteX3" fmla="*/ 2448756 w 2832516"/>
              <a:gd name="connsiteY3" fmla="*/ 43755 h 820348"/>
              <a:gd name="connsiteX4" fmla="*/ 2353900 w 2832516"/>
              <a:gd name="connsiteY4" fmla="*/ 0 h 820348"/>
              <a:gd name="connsiteX5" fmla="*/ 899609 w 2832516"/>
              <a:gd name="connsiteY5" fmla="*/ 5282 h 820348"/>
              <a:gd name="connsiteX0" fmla="*/ 899609 w 2826006"/>
              <a:gd name="connsiteY0" fmla="*/ 5282 h 856893"/>
              <a:gd name="connsiteX1" fmla="*/ 0 w 2826006"/>
              <a:gd name="connsiteY1" fmla="*/ 802075 h 856893"/>
              <a:gd name="connsiteX2" fmla="*/ 2826006 w 2826006"/>
              <a:gd name="connsiteY2" fmla="*/ 856893 h 856893"/>
              <a:gd name="connsiteX3" fmla="*/ 2448756 w 2826006"/>
              <a:gd name="connsiteY3" fmla="*/ 43755 h 856893"/>
              <a:gd name="connsiteX4" fmla="*/ 2353900 w 2826006"/>
              <a:gd name="connsiteY4" fmla="*/ 0 h 856893"/>
              <a:gd name="connsiteX5" fmla="*/ 899609 w 2826006"/>
              <a:gd name="connsiteY5" fmla="*/ 5282 h 856893"/>
              <a:gd name="connsiteX0" fmla="*/ 921246 w 2847643"/>
              <a:gd name="connsiteY0" fmla="*/ 5282 h 856893"/>
              <a:gd name="connsiteX1" fmla="*/ 0 w 2847643"/>
              <a:gd name="connsiteY1" fmla="*/ 828654 h 856893"/>
              <a:gd name="connsiteX2" fmla="*/ 2847643 w 2847643"/>
              <a:gd name="connsiteY2" fmla="*/ 856893 h 856893"/>
              <a:gd name="connsiteX3" fmla="*/ 2470393 w 2847643"/>
              <a:gd name="connsiteY3" fmla="*/ 43755 h 856893"/>
              <a:gd name="connsiteX4" fmla="*/ 2375537 w 2847643"/>
              <a:gd name="connsiteY4" fmla="*/ 0 h 856893"/>
              <a:gd name="connsiteX5" fmla="*/ 921246 w 2847643"/>
              <a:gd name="connsiteY5" fmla="*/ 5282 h 856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7643" h="856893">
                <a:moveTo>
                  <a:pt x="921246" y="5282"/>
                </a:moveTo>
                <a:lnTo>
                  <a:pt x="0" y="828654"/>
                </a:lnTo>
                <a:lnTo>
                  <a:pt x="2847643" y="856893"/>
                </a:lnTo>
                <a:lnTo>
                  <a:pt x="2470393" y="43755"/>
                </a:lnTo>
                <a:lnTo>
                  <a:pt x="2375537" y="0"/>
                </a:lnTo>
                <a:lnTo>
                  <a:pt x="921246" y="5282"/>
                </a:lnTo>
                <a:close/>
              </a:path>
            </a:pathLst>
          </a:custGeom>
          <a:noFill/>
          <a:ln w="25400" cmpd="sng">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Picture 2.png"/>
          <p:cNvPicPr>
            <a:picLocks noChangeAspect="1"/>
          </p:cNvPicPr>
          <p:nvPr/>
        </p:nvPicPr>
        <p:blipFill>
          <a:blip r:embed="rId3"/>
          <a:stretch>
            <a:fillRect/>
          </a:stretch>
        </p:blipFill>
        <p:spPr>
          <a:xfrm>
            <a:off x="6629400" y="1947308"/>
            <a:ext cx="1688889" cy="1663492"/>
          </a:xfrm>
          <a:prstGeom prst="rect">
            <a:avLst/>
          </a:prstGeom>
        </p:spPr>
      </p:pic>
      <p:graphicFrame>
        <p:nvGraphicFramePr>
          <p:cNvPr id="23" name="Table 22"/>
          <p:cNvGraphicFramePr>
            <a:graphicFrameLocks noGrp="1"/>
          </p:cNvGraphicFramePr>
          <p:nvPr/>
        </p:nvGraphicFramePr>
        <p:xfrm>
          <a:off x="5842000" y="4349750"/>
          <a:ext cx="2844800" cy="1841500"/>
        </p:xfrm>
        <a:graphic>
          <a:graphicData uri="http://schemas.openxmlformats.org/drawingml/2006/table">
            <a:tbl>
              <a:tblPr/>
              <a:tblGrid>
                <a:gridCol w="355600"/>
                <a:gridCol w="355600"/>
                <a:gridCol w="355600"/>
                <a:gridCol w="355600"/>
                <a:gridCol w="355600"/>
                <a:gridCol w="355600"/>
                <a:gridCol w="355600"/>
                <a:gridCol w="355600"/>
              </a:tblGrid>
              <a:tr h="228600">
                <a:tc>
                  <a:txBody>
                    <a:bodyPr/>
                    <a:lstStyle/>
                    <a:p>
                      <a:pPr algn="ctr" fontAlgn="b"/>
                      <a:r>
                        <a:rPr lang="en-US" sz="1400" b="1" i="0" u="none" strike="noStrike">
                          <a:latin typeface="Calibri"/>
                        </a:rPr>
                        <a:t>101</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dirty="0">
                          <a:latin typeface="Calibri"/>
                        </a:rPr>
                        <a:t>100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94</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102</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97</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91</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88</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83</a:t>
                      </a:r>
                    </a:p>
                  </a:txBody>
                  <a:tcPr marL="12700" marR="12700" marT="1270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r>
              <a:tr h="228600">
                <a:tc>
                  <a:txBody>
                    <a:bodyPr/>
                    <a:lstStyle/>
                    <a:p>
                      <a:pPr algn="ctr" fontAlgn="b"/>
                      <a:r>
                        <a:rPr lang="en-US" sz="1400" b="1" i="0" u="none" strike="noStrike">
                          <a:latin typeface="Calibri"/>
                        </a:rPr>
                        <a:t>101</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99</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98</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103</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93</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93</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107</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dirty="0">
                          <a:latin typeface="Calibri"/>
                        </a:rPr>
                        <a:t>110</a:t>
                      </a:r>
                    </a:p>
                  </a:txBody>
                  <a:tcPr marL="12700" marR="12700" marT="1270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r>
              <a:tr h="228600">
                <a:tc>
                  <a:txBody>
                    <a:bodyPr/>
                    <a:lstStyle/>
                    <a:p>
                      <a:pPr algn="ctr" fontAlgn="b"/>
                      <a:r>
                        <a:rPr lang="en-US" sz="1400" b="1" i="0" u="none" strike="noStrike">
                          <a:latin typeface="Calibri"/>
                        </a:rPr>
                        <a:t>98</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97</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97</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97</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103</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101</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94</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100</a:t>
                      </a:r>
                    </a:p>
                  </a:txBody>
                  <a:tcPr marL="12700" marR="12700" marT="1270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r>
              <a:tr h="228600">
                <a:tc>
                  <a:txBody>
                    <a:bodyPr/>
                    <a:lstStyle/>
                    <a:p>
                      <a:pPr algn="ctr" fontAlgn="b"/>
                      <a:r>
                        <a:rPr lang="en-US" sz="1400" b="1" i="0" u="none" strike="noStrike">
                          <a:latin typeface="Calibri"/>
                        </a:rPr>
                        <a:t>97</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98</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dirty="0">
                          <a:latin typeface="Calibri"/>
                        </a:rPr>
                        <a:t>99</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dirty="0">
                          <a:latin typeface="Calibri"/>
                        </a:rPr>
                        <a:t>100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103</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105</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101</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96</a:t>
                      </a:r>
                    </a:p>
                  </a:txBody>
                  <a:tcPr marL="12700" marR="12700" marT="1270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r>
              <a:tr h="228600">
                <a:tc>
                  <a:txBody>
                    <a:bodyPr/>
                    <a:lstStyle/>
                    <a:p>
                      <a:pPr algn="ctr" fontAlgn="b"/>
                      <a:r>
                        <a:rPr lang="en-US" sz="1400" b="1" i="0" u="none" strike="noStrike">
                          <a:latin typeface="Calibri"/>
                        </a:rPr>
                        <a:t>99</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100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104</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104</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100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107</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109</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89</a:t>
                      </a:r>
                    </a:p>
                  </a:txBody>
                  <a:tcPr marL="12700" marR="12700" marT="1270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r>
              <a:tr h="228600">
                <a:tc>
                  <a:txBody>
                    <a:bodyPr/>
                    <a:lstStyle/>
                    <a:p>
                      <a:pPr algn="ctr" fontAlgn="b"/>
                      <a:r>
                        <a:rPr lang="en-US" sz="1400" b="1" i="0" u="none" strike="noStrike">
                          <a:latin typeface="Calibri"/>
                        </a:rPr>
                        <a:t>99</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101</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106</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105</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116</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113</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87</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58</a:t>
                      </a:r>
                    </a:p>
                  </a:txBody>
                  <a:tcPr marL="12700" marR="12700" marT="1270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r>
              <a:tr h="228600">
                <a:tc>
                  <a:txBody>
                    <a:bodyPr/>
                    <a:lstStyle/>
                    <a:p>
                      <a:pPr algn="ctr" fontAlgn="b"/>
                      <a:r>
                        <a:rPr lang="en-US" sz="1400" b="1" i="0" u="none" strike="noStrike">
                          <a:latin typeface="Calibri"/>
                        </a:rPr>
                        <a:t>94</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69</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70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66</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79</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70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40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c>
                  <a:txBody>
                    <a:bodyPr/>
                    <a:lstStyle/>
                    <a:p>
                      <a:pPr algn="ctr" fontAlgn="b"/>
                      <a:r>
                        <a:rPr lang="en-US" sz="1400" b="1" i="0" u="none" strike="noStrike">
                          <a:latin typeface="Calibri"/>
                        </a:rPr>
                        <a:t>26</a:t>
                      </a:r>
                    </a:p>
                  </a:txBody>
                  <a:tcPr marL="12700" marR="12700" marT="1270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bg1"/>
                    </a:solidFill>
                  </a:tcPr>
                </a:tc>
              </a:tr>
              <a:tr h="241300">
                <a:tc>
                  <a:txBody>
                    <a:bodyPr/>
                    <a:lstStyle/>
                    <a:p>
                      <a:pPr algn="ctr" fontAlgn="b"/>
                      <a:r>
                        <a:rPr lang="en-US" sz="1400" b="1" i="0" u="none" strike="noStrike">
                          <a:latin typeface="Calibri"/>
                        </a:rPr>
                        <a:t>59</a:t>
                      </a:r>
                    </a:p>
                  </a:txBody>
                  <a:tcPr marL="12700" marR="12700" marT="12700"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latin typeface="Calibri"/>
                        </a:rPr>
                        <a:t>30</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latin typeface="Calibri"/>
                        </a:rPr>
                        <a:t>27</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latin typeface="Calibri"/>
                        </a:rPr>
                        <a:t>33</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latin typeface="Calibri"/>
                        </a:rPr>
                        <a:t>32</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latin typeface="Calibri"/>
                        </a:rPr>
                        <a:t>37</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a:latin typeface="Calibri"/>
                        </a:rPr>
                        <a:t>45</a:t>
                      </a:r>
                    </a:p>
                  </a:txBody>
                  <a:tcPr marL="12700" marR="12700" marT="1270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latin typeface="Calibri"/>
                        </a:rPr>
                        <a:t>41</a:t>
                      </a:r>
                    </a:p>
                  </a:txBody>
                  <a:tcPr marL="12700" marR="12700" marT="12700" marB="0" anchor="b">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1" name="TextBox 10"/>
          <p:cNvSpPr txBox="1"/>
          <p:nvPr/>
        </p:nvSpPr>
        <p:spPr>
          <a:xfrm>
            <a:off x="5842000" y="6191250"/>
            <a:ext cx="2844800" cy="307777"/>
          </a:xfrm>
          <a:prstGeom prst="rect">
            <a:avLst/>
          </a:prstGeom>
          <a:noFill/>
        </p:spPr>
        <p:txBody>
          <a:bodyPr wrap="square" rtlCol="0">
            <a:spAutoFit/>
          </a:bodyPr>
          <a:lstStyle/>
          <a:p>
            <a:pPr algn="ctr"/>
            <a:r>
              <a:rPr lang="en-US" sz="1400" dirty="0" smtClean="0"/>
              <a:t>Source Matrix</a:t>
            </a:r>
            <a:endParaRPr lang="en-US" sz="1400"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Bits?</a:t>
            </a:r>
            <a:endParaRPr lang="en-US" dirty="0"/>
          </a:p>
        </p:txBody>
      </p:sp>
      <p:sp>
        <p:nvSpPr>
          <p:cNvPr id="5" name="Content Placeholder 4"/>
          <p:cNvSpPr>
            <a:spLocks noGrp="1"/>
          </p:cNvSpPr>
          <p:nvPr>
            <p:ph idx="1"/>
          </p:nvPr>
        </p:nvSpPr>
        <p:spPr>
          <a:xfrm>
            <a:off x="457200" y="4267200"/>
            <a:ext cx="8229600" cy="1858963"/>
          </a:xfrm>
        </p:spPr>
        <p:txBody>
          <a:bodyPr/>
          <a:lstStyle/>
          <a:p>
            <a:r>
              <a:rPr lang="en-US" dirty="0" smtClean="0"/>
              <a:t>How many bits should it take to code this block?</a:t>
            </a:r>
          </a:p>
          <a:p>
            <a:r>
              <a:rPr lang="en-US" dirty="0" smtClean="0"/>
              <a:t>The naïve answer: </a:t>
            </a:r>
          </a:p>
          <a:p>
            <a:pPr lvl="1"/>
            <a:r>
              <a:rPr lang="en-US" dirty="0" smtClean="0"/>
              <a:t>8 × 8 = 64 values, at 8 bits each, or 512 bits</a:t>
            </a:r>
            <a:endParaRPr lang="en-US" dirty="0"/>
          </a:p>
        </p:txBody>
      </p:sp>
      <p:graphicFrame>
        <p:nvGraphicFramePr>
          <p:cNvPr id="48130" name="Object 2"/>
          <p:cNvGraphicFramePr>
            <a:graphicFrameLocks noChangeAspect="1"/>
          </p:cNvGraphicFramePr>
          <p:nvPr/>
        </p:nvGraphicFramePr>
        <p:xfrm>
          <a:off x="2381250" y="1828800"/>
          <a:ext cx="4381500" cy="1854200"/>
        </p:xfrm>
        <a:graphic>
          <a:graphicData uri="http://schemas.openxmlformats.org/presentationml/2006/ole">
            <mc:AlternateContent xmlns:mc="http://schemas.openxmlformats.org/markup-compatibility/2006">
              <mc:Choice xmlns:v="urn:schemas-microsoft-com:vml" Requires="v">
                <p:oleObj spid="_x0000_s36875" name="Microsoft Excel 97 - 2004 Worksheet" r:id="rId3" imgW="4381500" imgH="1854200" progId="Excel.Sheet.8">
                  <p:link updateAutomatic="1"/>
                </p:oleObj>
              </mc:Choice>
              <mc:Fallback>
                <p:oleObj name="Microsoft Excel 97 - 2004 Worksheet" r:id="rId3" imgW="4381500" imgH="1854200" progId="Excel.Sheet.8">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0" y="1828800"/>
                        <a:ext cx="4381500" cy="1854200"/>
                      </a:xfrm>
                      <a:prstGeom prst="rect">
                        <a:avLst/>
                      </a:prstGeom>
                      <a:solidFill>
                        <a:schemeClr val="bg2"/>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TextBox 3"/>
          <p:cNvSpPr txBox="1"/>
          <p:nvPr/>
        </p:nvSpPr>
        <p:spPr>
          <a:xfrm>
            <a:off x="2381250" y="3683000"/>
            <a:ext cx="4381500" cy="307777"/>
          </a:xfrm>
          <a:prstGeom prst="rect">
            <a:avLst/>
          </a:prstGeom>
          <a:noFill/>
        </p:spPr>
        <p:txBody>
          <a:bodyPr wrap="square" rtlCol="0">
            <a:spAutoFit/>
          </a:bodyPr>
          <a:lstStyle/>
          <a:p>
            <a:pPr algn="ctr"/>
            <a:r>
              <a:rPr lang="en-US" sz="1400" dirty="0" smtClean="0"/>
              <a:t>Source Matrix</a:t>
            </a:r>
            <a:endParaRPr lang="en-US" sz="1400"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Key Steps of Image Compression</a:t>
            </a:r>
            <a:endParaRPr lang="en-US" dirty="0"/>
          </a:p>
        </p:txBody>
      </p:sp>
      <p:sp>
        <p:nvSpPr>
          <p:cNvPr id="24" name="Content Placeholder 23"/>
          <p:cNvSpPr>
            <a:spLocks noGrp="1"/>
          </p:cNvSpPr>
          <p:nvPr>
            <p:ph idx="1"/>
          </p:nvPr>
        </p:nvSpPr>
        <p:spPr>
          <a:xfrm>
            <a:off x="1066800" y="3429000"/>
            <a:ext cx="7620000" cy="2697163"/>
          </a:xfrm>
        </p:spPr>
        <p:txBody>
          <a:bodyPr/>
          <a:lstStyle/>
          <a:p>
            <a:pPr marL="514350" indent="-514350">
              <a:buFont typeface="+mj-lt"/>
              <a:buAutoNum type="arabicPeriod"/>
            </a:pPr>
            <a:r>
              <a:rPr lang="en-US" dirty="0" smtClean="0"/>
              <a:t>Discrete Cosine Transform</a:t>
            </a:r>
          </a:p>
          <a:p>
            <a:pPr marL="514350" indent="-514350">
              <a:buFont typeface="+mj-lt"/>
              <a:buAutoNum type="arabicPeriod"/>
            </a:pPr>
            <a:r>
              <a:rPr lang="en-US" dirty="0" smtClean="0"/>
              <a:t>Quantization</a:t>
            </a:r>
          </a:p>
          <a:p>
            <a:pPr marL="514350" indent="-514350">
              <a:buFont typeface="+mj-lt"/>
              <a:buAutoNum type="arabicPeriod"/>
            </a:pPr>
            <a:r>
              <a:rPr lang="en-US" dirty="0" smtClean="0"/>
              <a:t>Entropy Coding</a:t>
            </a:r>
            <a:endParaRPr lang="en-US" dirty="0"/>
          </a:p>
        </p:txBody>
      </p:sp>
      <p:sp>
        <p:nvSpPr>
          <p:cNvPr id="11" name="Rectangle 10"/>
          <p:cNvSpPr/>
          <p:nvPr/>
        </p:nvSpPr>
        <p:spPr>
          <a:xfrm>
            <a:off x="1441597" y="2019300"/>
            <a:ext cx="1684006"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DCT</a:t>
            </a:r>
            <a:endParaRPr lang="en-US" dirty="0">
              <a:solidFill>
                <a:schemeClr val="tx1"/>
              </a:solidFill>
            </a:endParaRPr>
          </a:p>
        </p:txBody>
      </p:sp>
      <p:sp>
        <p:nvSpPr>
          <p:cNvPr id="12" name="Rectangle 11"/>
          <p:cNvSpPr/>
          <p:nvPr/>
        </p:nvSpPr>
        <p:spPr>
          <a:xfrm>
            <a:off x="3651397" y="2019300"/>
            <a:ext cx="1684006"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Quantization</a:t>
            </a:r>
            <a:endParaRPr lang="en-US" dirty="0">
              <a:solidFill>
                <a:schemeClr val="tx1"/>
              </a:solidFill>
            </a:endParaRPr>
          </a:p>
        </p:txBody>
      </p:sp>
      <p:sp>
        <p:nvSpPr>
          <p:cNvPr id="13" name="Rectangle 12"/>
          <p:cNvSpPr/>
          <p:nvPr/>
        </p:nvSpPr>
        <p:spPr>
          <a:xfrm>
            <a:off x="5861197" y="2019300"/>
            <a:ext cx="1684006"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Entropy Coding</a:t>
            </a:r>
            <a:endParaRPr lang="en-US" dirty="0">
              <a:solidFill>
                <a:schemeClr val="tx1"/>
              </a:solidFill>
            </a:endParaRPr>
          </a:p>
        </p:txBody>
      </p:sp>
      <p:cxnSp>
        <p:nvCxnSpPr>
          <p:cNvPr id="15" name="Straight Arrow Connector 14"/>
          <p:cNvCxnSpPr>
            <a:stCxn id="11" idx="3"/>
            <a:endCxn id="12" idx="1"/>
          </p:cNvCxnSpPr>
          <p:nvPr/>
        </p:nvCxnSpPr>
        <p:spPr>
          <a:xfrm>
            <a:off x="3125603" y="2514600"/>
            <a:ext cx="525794" cy="1588"/>
          </a:xfrm>
          <a:prstGeom prst="straightConnector1">
            <a:avLst/>
          </a:prstGeom>
          <a:ln>
            <a:solidFill>
              <a:srgbClr val="824F1C"/>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2" idx="3"/>
          </p:cNvCxnSpPr>
          <p:nvPr/>
        </p:nvCxnSpPr>
        <p:spPr>
          <a:xfrm>
            <a:off x="5335403" y="2514600"/>
            <a:ext cx="525794" cy="1588"/>
          </a:xfrm>
          <a:prstGeom prst="straightConnector1">
            <a:avLst/>
          </a:prstGeom>
          <a:ln>
            <a:solidFill>
              <a:srgbClr val="824F1C"/>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915803" y="2514600"/>
            <a:ext cx="525794" cy="1588"/>
          </a:xfrm>
          <a:prstGeom prst="straightConnector1">
            <a:avLst/>
          </a:prstGeom>
          <a:ln>
            <a:solidFill>
              <a:srgbClr val="824F1C"/>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545203" y="2516188"/>
            <a:ext cx="525794" cy="1588"/>
          </a:xfrm>
          <a:prstGeom prst="straightConnector1">
            <a:avLst/>
          </a:prstGeom>
          <a:ln>
            <a:solidFill>
              <a:srgbClr val="824F1C"/>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31000" y="2194610"/>
            <a:ext cx="684803" cy="646331"/>
          </a:xfrm>
          <a:prstGeom prst="rect">
            <a:avLst/>
          </a:prstGeom>
          <a:noFill/>
        </p:spPr>
        <p:txBody>
          <a:bodyPr wrap="none" rtlCol="0">
            <a:spAutoFit/>
          </a:bodyPr>
          <a:lstStyle/>
          <a:p>
            <a:pPr algn="ctr"/>
            <a:r>
              <a:rPr lang="en-US" dirty="0" smtClean="0"/>
              <a:t>8x8</a:t>
            </a:r>
          </a:p>
          <a:p>
            <a:pPr algn="ctr"/>
            <a:r>
              <a:rPr lang="en-US" dirty="0" smtClean="0"/>
              <a:t>block</a:t>
            </a:r>
            <a:endParaRPr lang="en-US" dirty="0"/>
          </a:p>
        </p:txBody>
      </p:sp>
      <p:sp>
        <p:nvSpPr>
          <p:cNvPr id="20" name="TextBox 19"/>
          <p:cNvSpPr txBox="1"/>
          <p:nvPr/>
        </p:nvSpPr>
        <p:spPr>
          <a:xfrm>
            <a:off x="7998600" y="2191434"/>
            <a:ext cx="914400" cy="646331"/>
          </a:xfrm>
          <a:prstGeom prst="rect">
            <a:avLst/>
          </a:prstGeom>
          <a:noFill/>
        </p:spPr>
        <p:txBody>
          <a:bodyPr wrap="square" rtlCol="0">
            <a:spAutoFit/>
          </a:bodyPr>
          <a:lstStyle/>
          <a:p>
            <a:pPr algn="ctr"/>
            <a:r>
              <a:rPr lang="en-US" dirty="0" smtClean="0"/>
              <a:t>coded data</a:t>
            </a:r>
            <a:endParaRPr lang="en-US"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Discrete Cosine Transform</a:t>
            </a:r>
            <a:endParaRPr lang="en-US" dirty="0"/>
          </a:p>
        </p:txBody>
      </p:sp>
      <p:sp>
        <p:nvSpPr>
          <p:cNvPr id="3" name="Content Placeholder 2"/>
          <p:cNvSpPr>
            <a:spLocks noGrp="1"/>
          </p:cNvSpPr>
          <p:nvPr>
            <p:ph idx="1"/>
          </p:nvPr>
        </p:nvSpPr>
        <p:spPr/>
        <p:txBody>
          <a:bodyPr/>
          <a:lstStyle/>
          <a:p>
            <a:r>
              <a:rPr lang="en-US" smtClean="0"/>
              <a:t>Transforms one matrix into another matrix</a:t>
            </a:r>
          </a:p>
          <a:p>
            <a:r>
              <a:rPr lang="en-US" smtClean="0"/>
              <a:t>Reversible &amp; lossless</a:t>
            </a:r>
          </a:p>
          <a:p>
            <a:r>
              <a:rPr lang="en-US" smtClean="0"/>
              <a:t>The transformed matrix has some interesting properties</a:t>
            </a:r>
          </a:p>
          <a:p>
            <a:pPr lvl="1"/>
            <a:r>
              <a:rPr lang="en-US" smtClean="0"/>
              <a:t>Most information represented in the low-order coefficients</a:t>
            </a:r>
            <a:endParaRPr lang="en-US" dirty="0" smtClean="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Discrete Cosine Transform</a:t>
            </a:r>
            <a:endParaRPr lang="en-US" dirty="0"/>
          </a:p>
        </p:txBody>
      </p:sp>
      <p:graphicFrame>
        <p:nvGraphicFramePr>
          <p:cNvPr id="31746" name="Object 2"/>
          <p:cNvGraphicFramePr>
            <a:graphicFrameLocks noChangeAspect="1"/>
          </p:cNvGraphicFramePr>
          <p:nvPr/>
        </p:nvGraphicFramePr>
        <p:xfrm>
          <a:off x="685800" y="1417638"/>
          <a:ext cx="4381500" cy="1854200"/>
        </p:xfrm>
        <a:graphic>
          <a:graphicData uri="http://schemas.openxmlformats.org/presentationml/2006/ole">
            <mc:AlternateContent xmlns:mc="http://schemas.openxmlformats.org/markup-compatibility/2006">
              <mc:Choice xmlns:v="urn:schemas-microsoft-com:vml" Requires="v">
                <p:oleObj spid="_x0000_s40986" name="Microsoft Excel 97 - 2004 Worksheet" r:id="rId3" imgW="4381500" imgH="1854200" progId="Excel.Sheet.8">
                  <p:link updateAutomatic="1"/>
                </p:oleObj>
              </mc:Choice>
              <mc:Fallback>
                <p:oleObj name="Microsoft Excel 97 - 2004 Worksheet" r:id="rId3" imgW="4381500" imgH="1854200" progId="Excel.Sheet.8">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17638"/>
                        <a:ext cx="4381500" cy="185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1747" name="Object 3"/>
          <p:cNvGraphicFramePr>
            <a:graphicFrameLocks noChangeAspect="1"/>
          </p:cNvGraphicFramePr>
          <p:nvPr/>
        </p:nvGraphicFramePr>
        <p:xfrm>
          <a:off x="4114800" y="4419600"/>
          <a:ext cx="4381500" cy="1854200"/>
        </p:xfrm>
        <a:graphic>
          <a:graphicData uri="http://schemas.openxmlformats.org/presentationml/2006/ole">
            <mc:AlternateContent xmlns:mc="http://schemas.openxmlformats.org/markup-compatibility/2006">
              <mc:Choice xmlns:v="urn:schemas-microsoft-com:vml" Requires="v">
                <p:oleObj spid="_x0000_s40987" name="Microsoft Excel 97 - 2004 Worksheet" r:id="rId3" imgW="4381500" imgH="1854200" progId="Excel.Sheet.8">
                  <p:link updateAutomatic="1"/>
                </p:oleObj>
              </mc:Choice>
              <mc:Fallback>
                <p:oleObj name="Microsoft Excel 97 - 2004 Worksheet" r:id="rId3" imgW="4381500" imgH="1854200" progId="Excel.Sheet.8">
                  <p:link updateAutomatic="1"/>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419600"/>
                        <a:ext cx="4381500" cy="185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9" name="Straight Arrow Connector 8"/>
          <p:cNvCxnSpPr/>
          <p:nvPr/>
        </p:nvCxnSpPr>
        <p:spPr>
          <a:xfrm>
            <a:off x="3657600" y="3271838"/>
            <a:ext cx="1409700" cy="1147762"/>
          </a:xfrm>
          <a:prstGeom prst="straightConnector1">
            <a:avLst/>
          </a:prstGeom>
          <a:ln w="76200" cmpd="db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991655" y="3634537"/>
            <a:ext cx="659155" cy="369332"/>
          </a:xfrm>
          <a:prstGeom prst="rect">
            <a:avLst/>
          </a:prstGeom>
          <a:solidFill>
            <a:schemeClr val="bg1"/>
          </a:solidFill>
          <a:ln>
            <a:noFill/>
          </a:ln>
        </p:spPr>
        <p:txBody>
          <a:bodyPr wrap="none" rtlCol="0">
            <a:spAutoFit/>
          </a:bodyPr>
          <a:lstStyle>
            <a:defPPr>
              <a:defRPr lang="en-US"/>
            </a:defPPr>
          </a:lstStyle>
          <a:p>
            <a:r>
              <a:rPr lang="en-US" dirty="0"/>
              <a:t>DCT</a:t>
            </a:r>
          </a:p>
        </p:txBody>
      </p:sp>
      <p:sp>
        <p:nvSpPr>
          <p:cNvPr id="19" name="TextBox 18"/>
          <p:cNvSpPr txBox="1"/>
          <p:nvPr/>
        </p:nvSpPr>
        <p:spPr>
          <a:xfrm>
            <a:off x="1739564" y="5105400"/>
            <a:ext cx="2070436" cy="923330"/>
          </a:xfrm>
          <a:prstGeom prst="rect">
            <a:avLst/>
          </a:prstGeom>
          <a:noFill/>
        </p:spPr>
        <p:txBody>
          <a:bodyPr wrap="square" rtlCol="0">
            <a:spAutoFit/>
          </a:bodyPr>
          <a:lstStyle/>
          <a:p>
            <a:pPr algn="r"/>
            <a:r>
              <a:rPr lang="en-US" dirty="0" smtClean="0">
                <a:solidFill>
                  <a:schemeClr val="accent4"/>
                </a:solidFill>
              </a:rPr>
              <a:t>Increasingly higher frequencies in vertical domain</a:t>
            </a:r>
            <a:endParaRPr lang="en-US" dirty="0">
              <a:solidFill>
                <a:schemeClr val="accent4"/>
              </a:solidFill>
            </a:endParaRPr>
          </a:p>
        </p:txBody>
      </p:sp>
      <p:sp>
        <p:nvSpPr>
          <p:cNvPr id="8" name="TextBox 7"/>
          <p:cNvSpPr txBox="1"/>
          <p:nvPr/>
        </p:nvSpPr>
        <p:spPr>
          <a:xfrm>
            <a:off x="1587164" y="3810000"/>
            <a:ext cx="2112815" cy="646331"/>
          </a:xfrm>
          <a:prstGeom prst="rect">
            <a:avLst/>
          </a:prstGeom>
          <a:noFill/>
        </p:spPr>
        <p:txBody>
          <a:bodyPr wrap="none" rtlCol="0">
            <a:spAutoFit/>
          </a:bodyPr>
          <a:lstStyle/>
          <a:p>
            <a:r>
              <a:rPr lang="en-US" dirty="0" smtClean="0">
                <a:solidFill>
                  <a:schemeClr val="accent4"/>
                </a:solidFill>
              </a:rPr>
              <a:t>the “DC coefficient”</a:t>
            </a:r>
          </a:p>
          <a:p>
            <a:pPr algn="r"/>
            <a:r>
              <a:rPr lang="en-US" dirty="0" smtClean="0">
                <a:solidFill>
                  <a:schemeClr val="accent4"/>
                </a:solidFill>
              </a:rPr>
              <a:t>(</a:t>
            </a:r>
            <a:r>
              <a:rPr lang="en-US" dirty="0" err="1" smtClean="0">
                <a:solidFill>
                  <a:schemeClr val="accent4"/>
                </a:solidFill>
              </a:rPr>
              <a:t>avg</a:t>
            </a:r>
            <a:r>
              <a:rPr lang="en-US" dirty="0" smtClean="0">
                <a:solidFill>
                  <a:schemeClr val="accent4"/>
                </a:solidFill>
              </a:rPr>
              <a:t> of initial matrix)</a:t>
            </a:r>
            <a:endParaRPr lang="en-US" dirty="0">
              <a:solidFill>
                <a:schemeClr val="accent4"/>
              </a:solidFill>
            </a:endParaRPr>
          </a:p>
        </p:txBody>
      </p:sp>
      <p:cxnSp>
        <p:nvCxnSpPr>
          <p:cNvPr id="15" name="Straight Arrow Connector 14"/>
          <p:cNvCxnSpPr>
            <a:stCxn id="8" idx="3"/>
          </p:cNvCxnSpPr>
          <p:nvPr/>
        </p:nvCxnSpPr>
        <p:spPr>
          <a:xfrm>
            <a:off x="3699979" y="4133166"/>
            <a:ext cx="533248" cy="348345"/>
          </a:xfrm>
          <a:prstGeom prst="straightConnector1">
            <a:avLst/>
          </a:prstGeom>
          <a:ln>
            <a:solidFill>
              <a:schemeClr val="accent4"/>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a:off x="3178433" y="5388233"/>
            <a:ext cx="1567934" cy="1588"/>
          </a:xfrm>
          <a:prstGeom prst="straightConnector1">
            <a:avLst/>
          </a:prstGeom>
          <a:ln>
            <a:solidFill>
              <a:schemeClr val="accent4"/>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255275" y="4297465"/>
            <a:ext cx="4126725" cy="1588"/>
          </a:xfrm>
          <a:prstGeom prst="straightConnector1">
            <a:avLst/>
          </a:prstGeom>
          <a:ln>
            <a:solidFill>
              <a:schemeClr val="accent4"/>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486400" y="3651134"/>
            <a:ext cx="3429000" cy="646331"/>
          </a:xfrm>
          <a:prstGeom prst="rect">
            <a:avLst/>
          </a:prstGeom>
          <a:noFill/>
        </p:spPr>
        <p:txBody>
          <a:bodyPr wrap="square" rtlCol="0">
            <a:spAutoFit/>
          </a:bodyPr>
          <a:lstStyle/>
          <a:p>
            <a:r>
              <a:rPr lang="en-US" dirty="0" smtClean="0">
                <a:solidFill>
                  <a:schemeClr val="accent4"/>
                </a:solidFill>
              </a:rPr>
              <a:t>Increasingly higher frequencies in horizontal domain</a:t>
            </a:r>
            <a:endParaRPr lang="en-US" dirty="0">
              <a:solidFill>
                <a:schemeClr val="accent4"/>
              </a:solidFill>
            </a:endParaRPr>
          </a:p>
        </p:txBody>
      </p:sp>
      <p:sp>
        <p:nvSpPr>
          <p:cNvPr id="24" name="TextBox 23"/>
          <p:cNvSpPr txBox="1"/>
          <p:nvPr/>
        </p:nvSpPr>
        <p:spPr>
          <a:xfrm>
            <a:off x="4114800" y="6273800"/>
            <a:ext cx="4381500" cy="307777"/>
          </a:xfrm>
          <a:prstGeom prst="rect">
            <a:avLst/>
          </a:prstGeom>
          <a:noFill/>
        </p:spPr>
        <p:txBody>
          <a:bodyPr wrap="square" rtlCol="0">
            <a:spAutoFit/>
          </a:bodyPr>
          <a:lstStyle/>
          <a:p>
            <a:pPr algn="ctr"/>
            <a:r>
              <a:rPr lang="en-US" sz="1400" dirty="0" smtClean="0"/>
              <a:t>DCT Coefficients</a:t>
            </a:r>
            <a:endParaRPr lang="en-US" sz="1400" dirty="0"/>
          </a:p>
        </p:txBody>
      </p:sp>
      <p:sp>
        <p:nvSpPr>
          <p:cNvPr id="25" name="TextBox 24"/>
          <p:cNvSpPr txBox="1"/>
          <p:nvPr/>
        </p:nvSpPr>
        <p:spPr>
          <a:xfrm>
            <a:off x="685800" y="3271838"/>
            <a:ext cx="4381500" cy="307777"/>
          </a:xfrm>
          <a:prstGeom prst="rect">
            <a:avLst/>
          </a:prstGeom>
          <a:noFill/>
        </p:spPr>
        <p:txBody>
          <a:bodyPr wrap="square" rtlCol="0">
            <a:spAutoFit/>
          </a:bodyPr>
          <a:lstStyle/>
          <a:p>
            <a:pPr algn="ctr"/>
            <a:r>
              <a:rPr lang="en-US" sz="1400" dirty="0" smtClean="0"/>
              <a:t>Source Matrix</a:t>
            </a:r>
            <a:endParaRPr lang="en-US" sz="1400"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dissolv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dissolve">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Me</a:t>
            </a:r>
            <a:endParaRPr lang="en-US" dirty="0"/>
          </a:p>
        </p:txBody>
      </p:sp>
      <p:sp>
        <p:nvSpPr>
          <p:cNvPr id="3" name="Content Placeholder 2"/>
          <p:cNvSpPr>
            <a:spLocks noGrp="1"/>
          </p:cNvSpPr>
          <p:nvPr>
            <p:ph idx="1"/>
          </p:nvPr>
        </p:nvSpPr>
        <p:spPr>
          <a:xfrm>
            <a:off x="3048000" y="1460500"/>
            <a:ext cx="5638800" cy="4665663"/>
          </a:xfrm>
        </p:spPr>
        <p:txBody>
          <a:bodyPr/>
          <a:lstStyle/>
          <a:p>
            <a:r>
              <a:rPr lang="en-US" dirty="0" smtClean="0"/>
              <a:t>I’m a software engineer!  </a:t>
            </a:r>
          </a:p>
          <a:p>
            <a:pPr lvl="1"/>
            <a:r>
              <a:rPr lang="en-US" dirty="0" smtClean="0"/>
              <a:t>… and therefore not a lawyer</a:t>
            </a:r>
          </a:p>
          <a:p>
            <a:r>
              <a:rPr lang="en-US" dirty="0" smtClean="0"/>
              <a:t>I’ve been working on digital media compression since 1995 </a:t>
            </a:r>
          </a:p>
          <a:p>
            <a:pPr lvl="1"/>
            <a:r>
              <a:rPr lang="en-US" dirty="0" smtClean="0"/>
              <a:t>Primarily video compression</a:t>
            </a:r>
          </a:p>
          <a:p>
            <a:r>
              <a:rPr lang="en-US" dirty="0" smtClean="0"/>
              <a:t>Managing Partner of Cardinal Peak</a:t>
            </a:r>
          </a:p>
          <a:p>
            <a:pPr lvl="1"/>
            <a:r>
              <a:rPr lang="en-US" dirty="0" smtClean="0"/>
              <a:t>Manufacturer of </a:t>
            </a:r>
            <a:r>
              <a:rPr lang="en-US" dirty="0" err="1" smtClean="0"/>
              <a:t>CaseCracker</a:t>
            </a:r>
            <a:r>
              <a:rPr lang="en-US" dirty="0" smtClean="0"/>
              <a:t> Interview Management system, used to digitally record custodial interrogations</a:t>
            </a:r>
          </a:p>
          <a:p>
            <a:endParaRPr lang="en-US" dirty="0"/>
          </a:p>
        </p:txBody>
      </p:sp>
      <p:pic>
        <p:nvPicPr>
          <p:cNvPr id="5" name="Picture 4" descr="Howdy_final.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460500"/>
            <a:ext cx="2257333" cy="2580132"/>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Key Steps of Image Compression</a:t>
            </a:r>
            <a:endParaRPr lang="en-US" dirty="0"/>
          </a:p>
        </p:txBody>
      </p:sp>
      <p:sp>
        <p:nvSpPr>
          <p:cNvPr id="24" name="Content Placeholder 23"/>
          <p:cNvSpPr>
            <a:spLocks noGrp="1"/>
          </p:cNvSpPr>
          <p:nvPr>
            <p:ph idx="1"/>
          </p:nvPr>
        </p:nvSpPr>
        <p:spPr>
          <a:xfrm>
            <a:off x="1066800" y="3429000"/>
            <a:ext cx="7620000" cy="2697163"/>
          </a:xfrm>
        </p:spPr>
        <p:txBody>
          <a:bodyPr/>
          <a:lstStyle/>
          <a:p>
            <a:pPr marL="514350" indent="-514350">
              <a:buFont typeface="+mj-lt"/>
              <a:buAutoNum type="arabicPeriod"/>
            </a:pPr>
            <a:r>
              <a:rPr lang="en-US" dirty="0" smtClean="0"/>
              <a:t>Discrete Cosine Transform</a:t>
            </a:r>
          </a:p>
          <a:p>
            <a:pPr marL="514350" indent="-514350">
              <a:buFont typeface="+mj-lt"/>
              <a:buAutoNum type="arabicPeriod"/>
            </a:pPr>
            <a:r>
              <a:rPr lang="en-US" dirty="0" smtClean="0"/>
              <a:t>Quantization</a:t>
            </a:r>
          </a:p>
          <a:p>
            <a:pPr marL="514350" indent="-514350">
              <a:buFont typeface="+mj-lt"/>
              <a:buAutoNum type="arabicPeriod"/>
            </a:pPr>
            <a:r>
              <a:rPr lang="en-US" dirty="0" smtClean="0"/>
              <a:t>Entropy Coding</a:t>
            </a:r>
            <a:endParaRPr lang="en-US" dirty="0"/>
          </a:p>
        </p:txBody>
      </p:sp>
      <p:grpSp>
        <p:nvGrpSpPr>
          <p:cNvPr id="3" name="Group 21"/>
          <p:cNvGrpSpPr/>
          <p:nvPr/>
        </p:nvGrpSpPr>
        <p:grpSpPr>
          <a:xfrm>
            <a:off x="231000" y="2019300"/>
            <a:ext cx="8682000" cy="990600"/>
            <a:chOff x="309600" y="3162300"/>
            <a:chExt cx="8682000" cy="990600"/>
          </a:xfrm>
        </p:grpSpPr>
        <p:sp>
          <p:nvSpPr>
            <p:cNvPr id="11" name="Rectangle 10"/>
            <p:cNvSpPr/>
            <p:nvPr/>
          </p:nvSpPr>
          <p:spPr>
            <a:xfrm>
              <a:off x="1520197" y="3162300"/>
              <a:ext cx="1684006"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DCT</a:t>
              </a:r>
              <a:endParaRPr lang="en-US" dirty="0">
                <a:solidFill>
                  <a:schemeClr val="tx1"/>
                </a:solidFill>
              </a:endParaRPr>
            </a:p>
          </p:txBody>
        </p:sp>
        <p:sp>
          <p:nvSpPr>
            <p:cNvPr id="12" name="Rectangle 11"/>
            <p:cNvSpPr/>
            <p:nvPr/>
          </p:nvSpPr>
          <p:spPr>
            <a:xfrm>
              <a:off x="3729997" y="3162300"/>
              <a:ext cx="1684006"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Quantization</a:t>
              </a:r>
              <a:endParaRPr lang="en-US" dirty="0">
                <a:solidFill>
                  <a:schemeClr val="tx1"/>
                </a:solidFill>
              </a:endParaRPr>
            </a:p>
          </p:txBody>
        </p:sp>
        <p:sp>
          <p:nvSpPr>
            <p:cNvPr id="13" name="Rectangle 12"/>
            <p:cNvSpPr/>
            <p:nvPr/>
          </p:nvSpPr>
          <p:spPr>
            <a:xfrm>
              <a:off x="5939797" y="3162300"/>
              <a:ext cx="1684006"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Entropy Coding</a:t>
              </a:r>
              <a:endParaRPr lang="en-US" dirty="0">
                <a:solidFill>
                  <a:schemeClr val="tx1"/>
                </a:solidFill>
              </a:endParaRPr>
            </a:p>
          </p:txBody>
        </p:sp>
        <p:cxnSp>
          <p:nvCxnSpPr>
            <p:cNvPr id="15" name="Straight Arrow Connector 14"/>
            <p:cNvCxnSpPr>
              <a:stCxn id="11" idx="3"/>
              <a:endCxn id="12" idx="1"/>
            </p:cNvCxnSpPr>
            <p:nvPr/>
          </p:nvCxnSpPr>
          <p:spPr>
            <a:xfrm>
              <a:off x="3204203" y="3657600"/>
              <a:ext cx="5257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2" idx="3"/>
            </p:cNvCxnSpPr>
            <p:nvPr/>
          </p:nvCxnSpPr>
          <p:spPr>
            <a:xfrm>
              <a:off x="5414003" y="3657600"/>
              <a:ext cx="5257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994403" y="3657600"/>
              <a:ext cx="5257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623803" y="3659188"/>
              <a:ext cx="5257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09600" y="3337610"/>
              <a:ext cx="684803" cy="646331"/>
            </a:xfrm>
            <a:prstGeom prst="rect">
              <a:avLst/>
            </a:prstGeom>
            <a:noFill/>
          </p:spPr>
          <p:txBody>
            <a:bodyPr wrap="none" rtlCol="0">
              <a:spAutoFit/>
            </a:bodyPr>
            <a:lstStyle/>
            <a:p>
              <a:pPr algn="ctr"/>
              <a:r>
                <a:rPr lang="en-US" dirty="0" smtClean="0"/>
                <a:t>8x8</a:t>
              </a:r>
            </a:p>
            <a:p>
              <a:pPr algn="ctr"/>
              <a:r>
                <a:rPr lang="en-US" dirty="0" smtClean="0"/>
                <a:t>block</a:t>
              </a:r>
              <a:endParaRPr lang="en-US" dirty="0"/>
            </a:p>
          </p:txBody>
        </p:sp>
        <p:sp>
          <p:nvSpPr>
            <p:cNvPr id="20" name="TextBox 19"/>
            <p:cNvSpPr txBox="1"/>
            <p:nvPr/>
          </p:nvSpPr>
          <p:spPr>
            <a:xfrm>
              <a:off x="8077200" y="3334434"/>
              <a:ext cx="914400" cy="646331"/>
            </a:xfrm>
            <a:prstGeom prst="rect">
              <a:avLst/>
            </a:prstGeom>
            <a:noFill/>
          </p:spPr>
          <p:txBody>
            <a:bodyPr wrap="square" rtlCol="0">
              <a:spAutoFit/>
            </a:bodyPr>
            <a:lstStyle/>
            <a:p>
              <a:pPr algn="ctr"/>
              <a:r>
                <a:rPr lang="en-US" dirty="0" smtClean="0"/>
                <a:t>coded data</a:t>
              </a:r>
              <a:endParaRPr lang="en-US" dirty="0"/>
            </a:p>
          </p:txBody>
        </p:sp>
      </p:grpSp>
      <p:sp>
        <p:nvSpPr>
          <p:cNvPr id="14" name="Oval 13"/>
          <p:cNvSpPr/>
          <p:nvPr/>
        </p:nvSpPr>
        <p:spPr>
          <a:xfrm>
            <a:off x="915803" y="3962400"/>
            <a:ext cx="3275197" cy="762000"/>
          </a:xfrm>
          <a:prstGeom prst="ellipse">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Quantization</a:t>
            </a:r>
            <a:endParaRPr lang="en-US" dirty="0"/>
          </a:p>
        </p:txBody>
      </p:sp>
      <p:graphicFrame>
        <p:nvGraphicFramePr>
          <p:cNvPr id="5" name="Chart 4"/>
          <p:cNvGraphicFramePr/>
          <p:nvPr/>
        </p:nvGraphicFramePr>
        <p:xfrm>
          <a:off x="1308100" y="1417638"/>
          <a:ext cx="6527800" cy="5072062"/>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p:cNvSpPr>
            <a:spLocks noGrp="1"/>
          </p:cNvSpPr>
          <p:nvPr>
            <p:ph idx="1"/>
          </p:nvPr>
        </p:nvSpPr>
        <p:spPr>
          <a:xfrm>
            <a:off x="457200" y="1905000"/>
            <a:ext cx="3657600" cy="1600200"/>
          </a:xfrm>
          <a:solidFill>
            <a:schemeClr val="bg1"/>
          </a:solidFill>
        </p:spPr>
        <p:txBody>
          <a:bodyPr>
            <a:normAutofit/>
          </a:bodyPr>
          <a:lstStyle/>
          <a:p>
            <a:r>
              <a:rPr lang="en-US" dirty="0" smtClean="0"/>
              <a:t>Quantization is the </a:t>
            </a:r>
            <a:r>
              <a:rPr lang="en-US" dirty="0" err="1" smtClean="0"/>
              <a:t>lossy</a:t>
            </a:r>
            <a:r>
              <a:rPr lang="en-US" dirty="0" smtClean="0"/>
              <a:t> step in image compression</a:t>
            </a:r>
          </a:p>
        </p:txBody>
      </p:sp>
      <p:sp>
        <p:nvSpPr>
          <p:cNvPr id="4" name="TextBox 3"/>
          <p:cNvSpPr txBox="1"/>
          <p:nvPr/>
        </p:nvSpPr>
        <p:spPr>
          <a:xfrm>
            <a:off x="6113840" y="2971800"/>
            <a:ext cx="2978395" cy="923330"/>
          </a:xfrm>
          <a:prstGeom prst="rect">
            <a:avLst/>
          </a:prstGeom>
          <a:solidFill>
            <a:schemeClr val="bg1"/>
          </a:solidFill>
        </p:spPr>
        <p:txBody>
          <a:bodyPr wrap="square" rtlCol="0">
            <a:spAutoFit/>
          </a:bodyPr>
          <a:lstStyle/>
          <a:p>
            <a:r>
              <a:rPr lang="en-US" dirty="0" smtClean="0">
                <a:solidFill>
                  <a:schemeClr val="accent4"/>
                </a:solidFill>
                <a:latin typeface="Arial"/>
                <a:cs typeface="Arial"/>
              </a:rPr>
              <a:t>Instead of using 8 bits to accurately represent values on the original line…</a:t>
            </a:r>
          </a:p>
        </p:txBody>
      </p:sp>
      <p:sp>
        <p:nvSpPr>
          <p:cNvPr id="6" name="TextBox 5"/>
          <p:cNvSpPr txBox="1"/>
          <p:nvPr/>
        </p:nvSpPr>
        <p:spPr>
          <a:xfrm>
            <a:off x="1172974" y="5805100"/>
            <a:ext cx="270251" cy="276999"/>
          </a:xfrm>
          <a:prstGeom prst="rect">
            <a:avLst/>
          </a:prstGeom>
          <a:noFill/>
        </p:spPr>
        <p:txBody>
          <a:bodyPr wrap="none" rtlCol="0">
            <a:spAutoFit/>
          </a:bodyPr>
          <a:lstStyle/>
          <a:p>
            <a:pPr algn="r"/>
            <a:r>
              <a:rPr lang="en-US" sz="1200" dirty="0" smtClean="0">
                <a:solidFill>
                  <a:schemeClr val="bg1">
                    <a:lumMod val="50000"/>
                  </a:schemeClr>
                </a:solidFill>
                <a:latin typeface="Arial"/>
                <a:cs typeface="Arial"/>
              </a:rPr>
              <a:t>0</a:t>
            </a:r>
          </a:p>
        </p:txBody>
      </p:sp>
      <p:sp>
        <p:nvSpPr>
          <p:cNvPr id="7" name="TextBox 6"/>
          <p:cNvSpPr txBox="1"/>
          <p:nvPr/>
        </p:nvSpPr>
        <p:spPr>
          <a:xfrm>
            <a:off x="1001803" y="1466787"/>
            <a:ext cx="441422" cy="276999"/>
          </a:xfrm>
          <a:prstGeom prst="rect">
            <a:avLst/>
          </a:prstGeom>
          <a:noFill/>
        </p:spPr>
        <p:txBody>
          <a:bodyPr wrap="none" rtlCol="0">
            <a:spAutoFit/>
          </a:bodyPr>
          <a:lstStyle/>
          <a:p>
            <a:pPr algn="r"/>
            <a:r>
              <a:rPr lang="en-US" sz="1200" dirty="0" smtClean="0">
                <a:solidFill>
                  <a:schemeClr val="bg1">
                    <a:lumMod val="50000"/>
                  </a:schemeClr>
                </a:solidFill>
                <a:latin typeface="Arial"/>
                <a:cs typeface="Arial"/>
              </a:rPr>
              <a:t>256</a:t>
            </a:r>
          </a:p>
        </p:txBody>
      </p:sp>
      <p:sp>
        <p:nvSpPr>
          <p:cNvPr id="8" name="TextBox 7"/>
          <p:cNvSpPr txBox="1"/>
          <p:nvPr/>
        </p:nvSpPr>
        <p:spPr>
          <a:xfrm>
            <a:off x="5034889" y="3992240"/>
            <a:ext cx="3124200" cy="923330"/>
          </a:xfrm>
          <a:prstGeom prst="rect">
            <a:avLst/>
          </a:prstGeom>
          <a:solidFill>
            <a:schemeClr val="bg1"/>
          </a:solidFill>
        </p:spPr>
        <p:txBody>
          <a:bodyPr wrap="square" rtlCol="0">
            <a:spAutoFit/>
          </a:bodyPr>
          <a:lstStyle/>
          <a:p>
            <a:r>
              <a:rPr lang="en-US" dirty="0" smtClean="0">
                <a:solidFill>
                  <a:schemeClr val="accent4"/>
                </a:solidFill>
                <a:latin typeface="Arial"/>
                <a:cs typeface="Arial"/>
              </a:rPr>
              <a:t>…we round the values to the nearest plateau, and then represent this in 4 bits.</a:t>
            </a:r>
          </a:p>
        </p:txBody>
      </p:sp>
      <p:cxnSp>
        <p:nvCxnSpPr>
          <p:cNvPr id="10" name="Straight Arrow Connector 9"/>
          <p:cNvCxnSpPr>
            <a:stCxn id="4" idx="1"/>
          </p:cNvCxnSpPr>
          <p:nvPr/>
        </p:nvCxnSpPr>
        <p:spPr>
          <a:xfrm flipH="1" flipV="1">
            <a:off x="5586020" y="3349631"/>
            <a:ext cx="527820" cy="83834"/>
          </a:xfrm>
          <a:prstGeom prst="straightConnector1">
            <a:avLst/>
          </a:prstGeom>
          <a:ln>
            <a:solidFill>
              <a:schemeClr val="accent4"/>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1"/>
          </p:cNvCxnSpPr>
          <p:nvPr/>
        </p:nvCxnSpPr>
        <p:spPr>
          <a:xfrm flipH="1">
            <a:off x="3579837" y="4453905"/>
            <a:ext cx="1455052" cy="377293"/>
          </a:xfrm>
          <a:prstGeom prst="straightConnector1">
            <a:avLst/>
          </a:prstGeom>
          <a:ln>
            <a:solidFill>
              <a:schemeClr val="accent4"/>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8" idx="1"/>
          </p:cNvCxnSpPr>
          <p:nvPr/>
        </p:nvCxnSpPr>
        <p:spPr>
          <a:xfrm flipH="1">
            <a:off x="4187214" y="4453905"/>
            <a:ext cx="847675" cy="18404"/>
          </a:xfrm>
          <a:prstGeom prst="straightConnector1">
            <a:avLst/>
          </a:prstGeom>
          <a:ln>
            <a:solidFill>
              <a:schemeClr val="accent4"/>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8" idx="1"/>
          </p:cNvCxnSpPr>
          <p:nvPr/>
        </p:nvCxnSpPr>
        <p:spPr>
          <a:xfrm flipH="1" flipV="1">
            <a:off x="4748576" y="4058207"/>
            <a:ext cx="286313" cy="395698"/>
          </a:xfrm>
          <a:prstGeom prst="straightConnector1">
            <a:avLst/>
          </a:prstGeom>
          <a:ln>
            <a:solidFill>
              <a:schemeClr val="accent4"/>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276600" y="5155058"/>
            <a:ext cx="5195863" cy="646331"/>
          </a:xfrm>
          <a:prstGeom prst="rect">
            <a:avLst/>
          </a:prstGeom>
          <a:solidFill>
            <a:schemeClr val="bg1"/>
          </a:solidFill>
        </p:spPr>
        <p:txBody>
          <a:bodyPr wrap="square" rtlCol="0">
            <a:spAutoFit/>
          </a:bodyPr>
          <a:lstStyle/>
          <a:p>
            <a:r>
              <a:rPr lang="en-US" dirty="0" smtClean="0">
                <a:solidFill>
                  <a:schemeClr val="accent4"/>
                </a:solidFill>
                <a:latin typeface="Arial"/>
                <a:cs typeface="Arial"/>
              </a:rPr>
              <a:t>But we’ve lost the ability to accurately reconstruct the original values, because of rounding!</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par>
                                <p:cTn id="16" presetID="9"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par>
                                <p:cTn id="19" presetID="9"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ssolve">
                                      <p:cBhvr>
                                        <p:cTn id="21" dur="500"/>
                                        <p:tgtEl>
                                          <p:spTgt spid="1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dissolve">
                                      <p:cBhvr>
                                        <p:cTn id="2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quantization is OK</a:t>
            </a:r>
            <a:endParaRPr lang="en-US" dirty="0"/>
          </a:p>
        </p:txBody>
      </p:sp>
      <p:sp>
        <p:nvSpPr>
          <p:cNvPr id="3" name="Content Placeholder 2"/>
          <p:cNvSpPr>
            <a:spLocks noGrp="1"/>
          </p:cNvSpPr>
          <p:nvPr>
            <p:ph idx="1"/>
          </p:nvPr>
        </p:nvSpPr>
        <p:spPr>
          <a:xfrm>
            <a:off x="457200" y="3352800"/>
            <a:ext cx="8229600" cy="2773363"/>
          </a:xfrm>
        </p:spPr>
        <p:txBody>
          <a:bodyPr/>
          <a:lstStyle/>
          <a:p>
            <a:r>
              <a:rPr lang="en-US" dirty="0" smtClean="0"/>
              <a:t>In practice, human perception is not that precise!</a:t>
            </a:r>
          </a:p>
          <a:p>
            <a:r>
              <a:rPr lang="en-US" dirty="0" smtClean="0"/>
              <a:t>We can tolerate some rounding without noticing</a:t>
            </a:r>
          </a:p>
          <a:p>
            <a:r>
              <a:rPr lang="en-US" dirty="0" smtClean="0"/>
              <a:t>Even if quantization becomes noticeable, it </a:t>
            </a:r>
            <a:r>
              <a:rPr lang="en-US" dirty="0" err="1" smtClean="0"/>
              <a:t>doesn</a:t>
            </a:r>
            <a:r>
              <a:rPr lang="fr-FR" dirty="0" smtClean="0"/>
              <a:t>’</a:t>
            </a:r>
            <a:r>
              <a:rPr lang="en-US" dirty="0" smtClean="0"/>
              <a:t>t change how we interpret the image</a:t>
            </a:r>
            <a:endParaRPr lang="en-US" dirty="0"/>
          </a:p>
        </p:txBody>
      </p:sp>
      <p:sp>
        <p:nvSpPr>
          <p:cNvPr id="4" name="Rectangle 3"/>
          <p:cNvSpPr/>
          <p:nvPr/>
        </p:nvSpPr>
        <p:spPr>
          <a:xfrm>
            <a:off x="2590800" y="1524000"/>
            <a:ext cx="1600200" cy="1447800"/>
          </a:xfrm>
          <a:prstGeom prst="rect">
            <a:avLst/>
          </a:prstGeom>
          <a:solidFill>
            <a:schemeClr val="tx1">
              <a:lumMod val="65000"/>
              <a:lumOff val="3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a:cs typeface="Arial"/>
            </a:endParaRPr>
          </a:p>
        </p:txBody>
      </p:sp>
      <p:sp>
        <p:nvSpPr>
          <p:cNvPr id="5" name="Rectangle 4"/>
          <p:cNvSpPr/>
          <p:nvPr/>
        </p:nvSpPr>
        <p:spPr>
          <a:xfrm>
            <a:off x="4953000" y="1524000"/>
            <a:ext cx="1600200" cy="1447800"/>
          </a:xfrm>
          <a:prstGeom prst="rect">
            <a:avLst/>
          </a:prstGeom>
          <a:solidFill>
            <a:srgbClr val="52525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lumMod val="65000"/>
                  <a:lumOff val="35000"/>
                </a:schemeClr>
              </a:solidFill>
              <a:latin typeface="Arial"/>
              <a:cs typeface="Arial"/>
            </a:endParaRPr>
          </a:p>
        </p:txBody>
      </p:sp>
      <p:sp>
        <p:nvSpPr>
          <p:cNvPr id="10" name="TextBox 9"/>
          <p:cNvSpPr txBox="1"/>
          <p:nvPr/>
        </p:nvSpPr>
        <p:spPr>
          <a:xfrm>
            <a:off x="3067566" y="2063234"/>
            <a:ext cx="646669" cy="369332"/>
          </a:xfrm>
          <a:prstGeom prst="rect">
            <a:avLst/>
          </a:prstGeom>
          <a:noFill/>
        </p:spPr>
        <p:txBody>
          <a:bodyPr wrap="none" rtlCol="0">
            <a:spAutoFit/>
          </a:bodyPr>
          <a:lstStyle/>
          <a:p>
            <a:r>
              <a:rPr lang="en-US" b="1" dirty="0" smtClean="0">
                <a:solidFill>
                  <a:schemeClr val="bg1"/>
                </a:solidFill>
                <a:latin typeface="Arial"/>
                <a:cs typeface="Arial"/>
              </a:rPr>
              <a:t>66%</a:t>
            </a:r>
          </a:p>
        </p:txBody>
      </p:sp>
      <p:sp>
        <p:nvSpPr>
          <p:cNvPr id="11" name="TextBox 10"/>
          <p:cNvSpPr txBox="1"/>
          <p:nvPr/>
        </p:nvSpPr>
        <p:spPr>
          <a:xfrm>
            <a:off x="5429766" y="2063234"/>
            <a:ext cx="646669" cy="369332"/>
          </a:xfrm>
          <a:prstGeom prst="rect">
            <a:avLst/>
          </a:prstGeom>
          <a:noFill/>
        </p:spPr>
        <p:txBody>
          <a:bodyPr wrap="none" rtlCol="0">
            <a:spAutoFit/>
          </a:bodyPr>
          <a:lstStyle/>
          <a:p>
            <a:r>
              <a:rPr lang="en-US" b="1" dirty="0" smtClean="0">
                <a:solidFill>
                  <a:schemeClr val="bg1"/>
                </a:solidFill>
                <a:latin typeface="Arial"/>
                <a:cs typeface="Arial"/>
              </a:rPr>
              <a:t>69%</a:t>
            </a:r>
          </a:p>
        </p:txBody>
      </p:sp>
    </p:spTree>
    <p:extLst>
      <p:ext uri="{BB962C8B-B14F-4D97-AF65-F5344CB8AC3E}">
        <p14:creationId xmlns:p14="http://schemas.microsoft.com/office/powerpoint/2010/main" val="3831705838"/>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500"/>
                                        <p:tgtEl>
                                          <p:spTgt spid="3">
                                            <p:txEl>
                                              <p:pRg st="1" end="1"/>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Quantizing</a:t>
            </a:r>
            <a:endParaRPr lang="en-US" dirty="0"/>
          </a:p>
        </p:txBody>
      </p:sp>
      <p:graphicFrame>
        <p:nvGraphicFramePr>
          <p:cNvPr id="37890" name="Object 2"/>
          <p:cNvGraphicFramePr>
            <a:graphicFrameLocks noChangeAspect="1"/>
          </p:cNvGraphicFramePr>
          <p:nvPr/>
        </p:nvGraphicFramePr>
        <p:xfrm>
          <a:off x="685800" y="1417638"/>
          <a:ext cx="4381500" cy="1854200"/>
        </p:xfrm>
        <a:graphic>
          <a:graphicData uri="http://schemas.openxmlformats.org/presentationml/2006/ole">
            <mc:AlternateContent xmlns:mc="http://schemas.openxmlformats.org/markup-compatibility/2006">
              <mc:Choice xmlns:v="urn:schemas-microsoft-com:vml" Requires="v">
                <p:oleObj spid="_x0000_s46100" name="Microsoft Excel 97 - 2004 Worksheet" r:id="rId3" imgW="4381500" imgH="1854200" progId="Excel.Sheet.8">
                  <p:link updateAutomatic="1"/>
                </p:oleObj>
              </mc:Choice>
              <mc:Fallback>
                <p:oleObj name="Microsoft Excel 97 - 2004 Worksheet" r:id="rId3" imgW="4381500" imgH="1854200" progId="Excel.Sheet.8">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17638"/>
                        <a:ext cx="4381500" cy="185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TextBox 4"/>
          <p:cNvSpPr txBox="1"/>
          <p:nvPr/>
        </p:nvSpPr>
        <p:spPr>
          <a:xfrm>
            <a:off x="2190336" y="3271838"/>
            <a:ext cx="1372429" cy="307777"/>
          </a:xfrm>
          <a:prstGeom prst="rect">
            <a:avLst/>
          </a:prstGeom>
          <a:noFill/>
        </p:spPr>
        <p:txBody>
          <a:bodyPr wrap="none" rtlCol="0">
            <a:spAutoFit/>
          </a:bodyPr>
          <a:lstStyle/>
          <a:p>
            <a:r>
              <a:rPr lang="en-US" sz="1400" dirty="0" smtClean="0"/>
              <a:t>DCT Coefficients</a:t>
            </a:r>
            <a:endParaRPr lang="en-US" sz="1400" dirty="0"/>
          </a:p>
        </p:txBody>
      </p:sp>
      <p:graphicFrame>
        <p:nvGraphicFramePr>
          <p:cNvPr id="37891" name="Object 3"/>
          <p:cNvGraphicFramePr>
            <a:graphicFrameLocks noChangeAspect="1"/>
          </p:cNvGraphicFramePr>
          <p:nvPr/>
        </p:nvGraphicFramePr>
        <p:xfrm>
          <a:off x="3733800" y="4419600"/>
          <a:ext cx="4381500" cy="1854200"/>
        </p:xfrm>
        <a:graphic>
          <a:graphicData uri="http://schemas.openxmlformats.org/presentationml/2006/ole">
            <mc:AlternateContent xmlns:mc="http://schemas.openxmlformats.org/markup-compatibility/2006">
              <mc:Choice xmlns:v="urn:schemas-microsoft-com:vml" Requires="v">
                <p:oleObj spid="_x0000_s46101" name="Microsoft Excel 97 - 2004 Worksheet" r:id="rId3" imgW="4381500" imgH="1854200" progId="Excel.Sheet.8">
                  <p:link updateAutomatic="1"/>
                </p:oleObj>
              </mc:Choice>
              <mc:Fallback>
                <p:oleObj name="Microsoft Excel 97 - 2004 Worksheet" r:id="rId3" imgW="4381500" imgH="1854200" progId="Excel.Sheet.8">
                  <p:link updateAutomatic="1"/>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419600"/>
                        <a:ext cx="4381500" cy="185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8" name="Straight Arrow Connector 7"/>
          <p:cNvCxnSpPr/>
          <p:nvPr/>
        </p:nvCxnSpPr>
        <p:spPr>
          <a:xfrm>
            <a:off x="3657600" y="3271838"/>
            <a:ext cx="1409700" cy="1147762"/>
          </a:xfrm>
          <a:prstGeom prst="straightConnector1">
            <a:avLst/>
          </a:prstGeom>
          <a:ln w="76200" cmpd="db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562765" y="3625334"/>
            <a:ext cx="1480731" cy="369332"/>
          </a:xfrm>
          <a:prstGeom prst="rect">
            <a:avLst/>
          </a:prstGeom>
          <a:solidFill>
            <a:schemeClr val="bg1"/>
          </a:solidFill>
          <a:ln>
            <a:noFill/>
          </a:ln>
        </p:spPr>
        <p:txBody>
          <a:bodyPr wrap="none" rtlCol="0">
            <a:spAutoFit/>
          </a:bodyPr>
          <a:lstStyle>
            <a:defPPr>
              <a:defRPr lang="en-US"/>
            </a:defPPr>
          </a:lstStyle>
          <a:p>
            <a:r>
              <a:rPr lang="en-US" dirty="0"/>
              <a:t>Quantization</a:t>
            </a:r>
          </a:p>
        </p:txBody>
      </p:sp>
      <p:grpSp>
        <p:nvGrpSpPr>
          <p:cNvPr id="12" name="Group 11"/>
          <p:cNvGrpSpPr/>
          <p:nvPr/>
        </p:nvGrpSpPr>
        <p:grpSpPr>
          <a:xfrm>
            <a:off x="914400" y="4419600"/>
            <a:ext cx="2648365" cy="1854200"/>
            <a:chOff x="914400" y="4419600"/>
            <a:chExt cx="2648365" cy="1854200"/>
          </a:xfrm>
        </p:grpSpPr>
        <p:sp>
          <p:nvSpPr>
            <p:cNvPr id="10" name="TextBox 9"/>
            <p:cNvSpPr txBox="1"/>
            <p:nvPr/>
          </p:nvSpPr>
          <p:spPr>
            <a:xfrm>
              <a:off x="914400" y="4885035"/>
              <a:ext cx="2070436" cy="1200329"/>
            </a:xfrm>
            <a:prstGeom prst="rect">
              <a:avLst/>
            </a:prstGeom>
            <a:noFill/>
          </p:spPr>
          <p:txBody>
            <a:bodyPr wrap="square" rtlCol="0">
              <a:spAutoFit/>
            </a:bodyPr>
            <a:lstStyle/>
            <a:p>
              <a:pPr algn="r"/>
              <a:r>
                <a:rPr lang="en-US" dirty="0" smtClean="0">
                  <a:solidFill>
                    <a:srgbClr val="4D5F2E"/>
                  </a:solidFill>
                </a:rPr>
                <a:t>This is the data we need to transmit to the decoder</a:t>
              </a:r>
              <a:endParaRPr lang="en-US" dirty="0">
                <a:solidFill>
                  <a:srgbClr val="4D5F2E"/>
                </a:solidFill>
              </a:endParaRPr>
            </a:p>
          </p:txBody>
        </p:sp>
        <p:sp>
          <p:nvSpPr>
            <p:cNvPr id="13" name="Left Brace 12"/>
            <p:cNvSpPr/>
            <p:nvPr/>
          </p:nvSpPr>
          <p:spPr>
            <a:xfrm>
              <a:off x="3124200" y="4419600"/>
              <a:ext cx="438565" cy="1854200"/>
            </a:xfrm>
            <a:prstGeom prst="leftBrace">
              <a:avLst/>
            </a:prstGeom>
            <a:ln>
              <a:solidFill>
                <a:schemeClr val="accent4"/>
              </a:solidFill>
              <a:headEnd type="non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TextBox 10"/>
          <p:cNvSpPr txBox="1"/>
          <p:nvPr/>
        </p:nvSpPr>
        <p:spPr>
          <a:xfrm>
            <a:off x="3562765" y="6273800"/>
            <a:ext cx="4838700" cy="307777"/>
          </a:xfrm>
          <a:prstGeom prst="rect">
            <a:avLst/>
          </a:prstGeom>
          <a:noFill/>
        </p:spPr>
        <p:txBody>
          <a:bodyPr wrap="square" rtlCol="0">
            <a:spAutoFit/>
          </a:bodyPr>
          <a:lstStyle/>
          <a:p>
            <a:pPr algn="ctr"/>
            <a:r>
              <a:rPr lang="en-US" sz="1400" dirty="0" smtClean="0"/>
              <a:t>Quantized with MPEG-2 weighting matrix and scale=8</a:t>
            </a:r>
            <a:endParaRPr lang="en-US" sz="1400"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Reversing the Process</a:t>
            </a:r>
            <a:endParaRPr lang="en-US" dirty="0"/>
          </a:p>
        </p:txBody>
      </p:sp>
      <p:cxnSp>
        <p:nvCxnSpPr>
          <p:cNvPr id="14" name="Straight Arrow Connector 13"/>
          <p:cNvCxnSpPr/>
          <p:nvPr/>
        </p:nvCxnSpPr>
        <p:spPr>
          <a:xfrm rot="5400000">
            <a:off x="2333597" y="3648102"/>
            <a:ext cx="285806" cy="1588"/>
          </a:xfrm>
          <a:prstGeom prst="straightConnector1">
            <a:avLst/>
          </a:prstGeom>
          <a:ln>
            <a:solidFill>
              <a:srgbClr val="824F1C"/>
            </a:solidFill>
            <a:tailEnd type="none"/>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720891" y="4419600"/>
            <a:ext cx="1379206"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DCT</a:t>
            </a:r>
            <a:endParaRPr lang="en-US" dirty="0">
              <a:solidFill>
                <a:schemeClr val="tx1"/>
              </a:solidFill>
            </a:endParaRPr>
          </a:p>
        </p:txBody>
      </p:sp>
      <p:sp>
        <p:nvSpPr>
          <p:cNvPr id="10" name="Rectangle 9"/>
          <p:cNvSpPr/>
          <p:nvPr/>
        </p:nvSpPr>
        <p:spPr>
          <a:xfrm>
            <a:off x="2625891" y="4419600"/>
            <a:ext cx="1684006"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Quantization</a:t>
            </a:r>
          </a:p>
          <a:p>
            <a:pPr algn="ctr"/>
            <a:r>
              <a:rPr lang="en-US" dirty="0" smtClean="0">
                <a:solidFill>
                  <a:schemeClr val="tx1"/>
                </a:solidFill>
              </a:rPr>
              <a:t>(</a:t>
            </a:r>
            <a:r>
              <a:rPr lang="en-US" dirty="0" err="1" smtClean="0">
                <a:solidFill>
                  <a:schemeClr val="tx1"/>
                </a:solidFill>
              </a:rPr>
              <a:t>q</a:t>
            </a:r>
            <a:r>
              <a:rPr lang="en-US" dirty="0" smtClean="0">
                <a:solidFill>
                  <a:schemeClr val="tx1"/>
                </a:solidFill>
              </a:rPr>
              <a:t>=8)</a:t>
            </a:r>
            <a:endParaRPr lang="en-US" dirty="0">
              <a:solidFill>
                <a:schemeClr val="tx1"/>
              </a:solidFill>
            </a:endParaRPr>
          </a:p>
        </p:txBody>
      </p:sp>
      <p:cxnSp>
        <p:nvCxnSpPr>
          <p:cNvPr id="12" name="Straight Arrow Connector 11"/>
          <p:cNvCxnSpPr>
            <a:stCxn id="9" idx="3"/>
            <a:endCxn id="10" idx="1"/>
          </p:cNvCxnSpPr>
          <p:nvPr/>
        </p:nvCxnSpPr>
        <p:spPr>
          <a:xfrm>
            <a:off x="2100097" y="4914900"/>
            <a:ext cx="525794" cy="1588"/>
          </a:xfrm>
          <a:prstGeom prst="straightConnector1">
            <a:avLst/>
          </a:prstGeom>
          <a:ln>
            <a:solidFill>
              <a:srgbClr val="824F1C"/>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0" idx="3"/>
          </p:cNvCxnSpPr>
          <p:nvPr/>
        </p:nvCxnSpPr>
        <p:spPr>
          <a:xfrm>
            <a:off x="4309897" y="4914900"/>
            <a:ext cx="525794" cy="1588"/>
          </a:xfrm>
          <a:prstGeom prst="straightConnector1">
            <a:avLst/>
          </a:prstGeom>
          <a:ln>
            <a:solidFill>
              <a:srgbClr val="824F1C"/>
            </a:solidFill>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835691" y="4419600"/>
            <a:ext cx="1684006"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Inverse Quantization</a:t>
            </a:r>
            <a:endParaRPr lang="en-US" dirty="0">
              <a:solidFill>
                <a:schemeClr val="tx1"/>
              </a:solidFill>
            </a:endParaRPr>
          </a:p>
        </p:txBody>
      </p:sp>
      <p:cxnSp>
        <p:nvCxnSpPr>
          <p:cNvPr id="20" name="Straight Arrow Connector 19"/>
          <p:cNvCxnSpPr>
            <a:stCxn id="19" idx="3"/>
          </p:cNvCxnSpPr>
          <p:nvPr/>
        </p:nvCxnSpPr>
        <p:spPr>
          <a:xfrm>
            <a:off x="6519697" y="4914900"/>
            <a:ext cx="525794" cy="1588"/>
          </a:xfrm>
          <a:prstGeom prst="straightConnector1">
            <a:avLst/>
          </a:prstGeom>
          <a:ln>
            <a:solidFill>
              <a:srgbClr val="824F1C"/>
            </a:solidFill>
            <a:tailEnd type="arrow"/>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7045491" y="4421188"/>
            <a:ext cx="1379206"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Inverse </a:t>
            </a:r>
            <a:br>
              <a:rPr lang="en-US" dirty="0" smtClean="0">
                <a:solidFill>
                  <a:schemeClr val="tx1"/>
                </a:solidFill>
              </a:rPr>
            </a:br>
            <a:r>
              <a:rPr lang="en-US" dirty="0" smtClean="0">
                <a:solidFill>
                  <a:schemeClr val="tx1"/>
                </a:solidFill>
              </a:rPr>
              <a:t>DCT</a:t>
            </a:r>
            <a:endParaRPr lang="en-US" dirty="0">
              <a:solidFill>
                <a:schemeClr val="tx1"/>
              </a:solidFill>
            </a:endParaRPr>
          </a:p>
        </p:txBody>
      </p:sp>
      <p:cxnSp>
        <p:nvCxnSpPr>
          <p:cNvPr id="32" name="Elbow Connector 31"/>
          <p:cNvCxnSpPr>
            <a:endCxn id="9" idx="1"/>
          </p:cNvCxnSpPr>
          <p:nvPr/>
        </p:nvCxnSpPr>
        <p:spPr>
          <a:xfrm rot="10800000" flipV="1">
            <a:off x="720892" y="3791798"/>
            <a:ext cx="1754815" cy="1123101"/>
          </a:xfrm>
          <a:prstGeom prst="bentConnector3">
            <a:avLst>
              <a:gd name="adj1" fmla="val 113027"/>
            </a:avLst>
          </a:prstGeom>
          <a:ln>
            <a:solidFill>
              <a:srgbClr val="824F1C"/>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flipV="1">
            <a:off x="6524597" y="3647309"/>
            <a:ext cx="285806" cy="1588"/>
          </a:xfrm>
          <a:prstGeom prst="straightConnector1">
            <a:avLst/>
          </a:prstGeom>
          <a:ln>
            <a:solidFill>
              <a:srgbClr val="824F1C"/>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36" name="Elbow Connector 35"/>
          <p:cNvCxnSpPr>
            <a:stCxn id="22" idx="3"/>
          </p:cNvCxnSpPr>
          <p:nvPr/>
        </p:nvCxnSpPr>
        <p:spPr>
          <a:xfrm flipH="1" flipV="1">
            <a:off x="6666706" y="3791006"/>
            <a:ext cx="1757991" cy="1125482"/>
          </a:xfrm>
          <a:prstGeom prst="bentConnector3">
            <a:avLst>
              <a:gd name="adj1" fmla="val -13003"/>
            </a:avLst>
          </a:prstGeom>
          <a:ln>
            <a:solidFill>
              <a:srgbClr val="824F1C"/>
            </a:solidFill>
            <a:headEnd type="none"/>
            <a:tailEnd type="none"/>
          </a:ln>
        </p:spPr>
        <p:style>
          <a:lnRef idx="2">
            <a:schemeClr val="accent1"/>
          </a:lnRef>
          <a:fillRef idx="0">
            <a:schemeClr val="accent1"/>
          </a:fillRef>
          <a:effectRef idx="1">
            <a:schemeClr val="accent1"/>
          </a:effectRef>
          <a:fontRef idx="minor">
            <a:schemeClr val="tx1"/>
          </a:fontRef>
        </p:style>
      </p:cxnSp>
      <p:graphicFrame>
        <p:nvGraphicFramePr>
          <p:cNvPr id="52" name="Object 2"/>
          <p:cNvGraphicFramePr>
            <a:graphicFrameLocks noChangeAspect="1"/>
          </p:cNvGraphicFramePr>
          <p:nvPr/>
        </p:nvGraphicFramePr>
        <p:xfrm>
          <a:off x="533400" y="1860605"/>
          <a:ext cx="3886200" cy="1644595"/>
        </p:xfrm>
        <a:graphic>
          <a:graphicData uri="http://schemas.openxmlformats.org/presentationml/2006/ole">
            <mc:AlternateContent xmlns:mc="http://schemas.openxmlformats.org/markup-compatibility/2006">
              <mc:Choice xmlns:v="urn:schemas-microsoft-com:vml" Requires="v">
                <p:oleObj spid="_x0000_s47124" name="Worksheet" r:id="rId3" imgW="4381500" imgH="1854200" progId="Excel.Sheet.8">
                  <p:link updateAutomatic="1"/>
                </p:oleObj>
              </mc:Choice>
              <mc:Fallback>
                <p:oleObj name="Worksheet" r:id="rId3" imgW="4381500" imgH="1854200" progId="Excel.Sheet.8">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60605"/>
                        <a:ext cx="3886200" cy="1644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3" name="Object 3"/>
          <p:cNvGraphicFramePr>
            <a:graphicFrameLocks noChangeAspect="1"/>
          </p:cNvGraphicFramePr>
          <p:nvPr/>
        </p:nvGraphicFramePr>
        <p:xfrm>
          <a:off x="4724400" y="1860605"/>
          <a:ext cx="3886200" cy="1644595"/>
        </p:xfrm>
        <a:graphic>
          <a:graphicData uri="http://schemas.openxmlformats.org/presentationml/2006/ole">
            <mc:AlternateContent xmlns:mc="http://schemas.openxmlformats.org/markup-compatibility/2006">
              <mc:Choice xmlns:v="urn:schemas-microsoft-com:vml" Requires="v">
                <p:oleObj spid="_x0000_s47125" name="Worksheet" r:id="rId3" imgW="4381500" imgH="1854200" progId="Excel.Sheet.8">
                  <p:link updateAutomatic="1"/>
                </p:oleObj>
              </mc:Choice>
              <mc:Fallback>
                <p:oleObj name="Worksheet" r:id="rId3" imgW="4381500" imgH="1854200" progId="Excel.Sheet.8">
                  <p:link updateAutomatic="1"/>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860605"/>
                        <a:ext cx="3886200" cy="1644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4" name="TextBox 53"/>
          <p:cNvSpPr txBox="1"/>
          <p:nvPr/>
        </p:nvSpPr>
        <p:spPr>
          <a:xfrm>
            <a:off x="533400" y="1552828"/>
            <a:ext cx="3886200" cy="307777"/>
          </a:xfrm>
          <a:prstGeom prst="rect">
            <a:avLst/>
          </a:prstGeom>
          <a:noFill/>
        </p:spPr>
        <p:txBody>
          <a:bodyPr wrap="square" rtlCol="0">
            <a:spAutoFit/>
          </a:bodyPr>
          <a:lstStyle/>
          <a:p>
            <a:pPr algn="ctr"/>
            <a:r>
              <a:rPr lang="en-US" sz="1400" dirty="0" smtClean="0"/>
              <a:t>Original Source Matrix</a:t>
            </a:r>
            <a:endParaRPr lang="en-US" sz="1400" dirty="0"/>
          </a:p>
        </p:txBody>
      </p:sp>
      <p:sp>
        <p:nvSpPr>
          <p:cNvPr id="55" name="TextBox 54"/>
          <p:cNvSpPr txBox="1"/>
          <p:nvPr/>
        </p:nvSpPr>
        <p:spPr>
          <a:xfrm>
            <a:off x="4724400" y="1549554"/>
            <a:ext cx="3886200" cy="307777"/>
          </a:xfrm>
          <a:prstGeom prst="rect">
            <a:avLst/>
          </a:prstGeom>
          <a:noFill/>
        </p:spPr>
        <p:txBody>
          <a:bodyPr wrap="square" rtlCol="0">
            <a:spAutoFit/>
          </a:bodyPr>
          <a:lstStyle/>
          <a:p>
            <a:pPr algn="ctr"/>
            <a:r>
              <a:rPr lang="en-US" sz="1400" dirty="0" smtClean="0"/>
              <a:t>Recovered Output (</a:t>
            </a:r>
            <a:r>
              <a:rPr lang="en-US" sz="1400" dirty="0" err="1" smtClean="0"/>
              <a:t>q</a:t>
            </a:r>
            <a:r>
              <a:rPr lang="en-US" sz="1400" dirty="0" smtClean="0"/>
              <a:t>=8)</a:t>
            </a:r>
            <a:endParaRPr lang="en-US" sz="1400" dirty="0"/>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err="1" smtClean="0"/>
              <a:t>Lossy</a:t>
            </a:r>
            <a:r>
              <a:rPr lang="en-US" dirty="0" smtClean="0"/>
              <a:t> Is It?</a:t>
            </a:r>
            <a:endParaRPr lang="en-US" dirty="0"/>
          </a:p>
        </p:txBody>
      </p:sp>
      <p:graphicFrame>
        <p:nvGraphicFramePr>
          <p:cNvPr id="38914" name="Object 2"/>
          <p:cNvGraphicFramePr>
            <a:graphicFrameLocks noChangeAspect="1"/>
          </p:cNvGraphicFramePr>
          <p:nvPr/>
        </p:nvGraphicFramePr>
        <p:xfrm>
          <a:off x="533400" y="1860605"/>
          <a:ext cx="3886200" cy="1644595"/>
        </p:xfrm>
        <a:graphic>
          <a:graphicData uri="http://schemas.openxmlformats.org/presentationml/2006/ole">
            <mc:AlternateContent xmlns:mc="http://schemas.openxmlformats.org/markup-compatibility/2006">
              <mc:Choice xmlns:v="urn:schemas-microsoft-com:vml" Requires="v">
                <p:oleObj spid="_x0000_s1044" name="Worksheet" r:id="rId3" imgW="4381500" imgH="1854200" progId="Excel.Sheet.8">
                  <p:link updateAutomatic="1"/>
                </p:oleObj>
              </mc:Choice>
              <mc:Fallback>
                <p:oleObj name="Worksheet" r:id="rId3" imgW="4381500" imgH="1854200" progId="Excel.Sheet.8">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60605"/>
                        <a:ext cx="3886200" cy="1644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8915" name="Object 3"/>
          <p:cNvGraphicFramePr>
            <a:graphicFrameLocks noChangeAspect="1"/>
          </p:cNvGraphicFramePr>
          <p:nvPr/>
        </p:nvGraphicFramePr>
        <p:xfrm>
          <a:off x="4724400" y="1860605"/>
          <a:ext cx="3886200" cy="1644595"/>
        </p:xfrm>
        <a:graphic>
          <a:graphicData uri="http://schemas.openxmlformats.org/presentationml/2006/ole">
            <mc:AlternateContent xmlns:mc="http://schemas.openxmlformats.org/markup-compatibility/2006">
              <mc:Choice xmlns:v="urn:schemas-microsoft-com:vml" Requires="v">
                <p:oleObj spid="_x0000_s1045" name="Worksheet" r:id="rId5" imgW="4381500" imgH="1854200" progId="Excel.Sheet.8">
                  <p:link updateAutomatic="1"/>
                </p:oleObj>
              </mc:Choice>
              <mc:Fallback>
                <p:oleObj name="Worksheet" r:id="rId5" imgW="4381500" imgH="1854200" progId="Excel.Sheet.8">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860605"/>
                        <a:ext cx="3886200" cy="1644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9" name="TextBox 38"/>
          <p:cNvSpPr txBox="1"/>
          <p:nvPr/>
        </p:nvSpPr>
        <p:spPr>
          <a:xfrm>
            <a:off x="533400" y="1552828"/>
            <a:ext cx="3886200" cy="307777"/>
          </a:xfrm>
          <a:prstGeom prst="rect">
            <a:avLst/>
          </a:prstGeom>
          <a:noFill/>
        </p:spPr>
        <p:txBody>
          <a:bodyPr wrap="square" rtlCol="0">
            <a:spAutoFit/>
          </a:bodyPr>
          <a:lstStyle/>
          <a:p>
            <a:pPr algn="ctr"/>
            <a:r>
              <a:rPr lang="en-US" sz="1400" dirty="0" smtClean="0"/>
              <a:t>Original Source Matrix</a:t>
            </a:r>
            <a:endParaRPr lang="en-US" sz="1400" dirty="0"/>
          </a:p>
        </p:txBody>
      </p:sp>
      <p:sp>
        <p:nvSpPr>
          <p:cNvPr id="40" name="TextBox 39"/>
          <p:cNvSpPr txBox="1"/>
          <p:nvPr/>
        </p:nvSpPr>
        <p:spPr>
          <a:xfrm>
            <a:off x="4724400" y="1549554"/>
            <a:ext cx="3886200" cy="307777"/>
          </a:xfrm>
          <a:prstGeom prst="rect">
            <a:avLst/>
          </a:prstGeom>
          <a:noFill/>
        </p:spPr>
        <p:txBody>
          <a:bodyPr wrap="square" rtlCol="0">
            <a:spAutoFit/>
          </a:bodyPr>
          <a:lstStyle/>
          <a:p>
            <a:pPr algn="ctr"/>
            <a:r>
              <a:rPr lang="en-US" sz="1400" dirty="0" smtClean="0"/>
              <a:t>Recovered Output (</a:t>
            </a:r>
            <a:r>
              <a:rPr lang="en-US" sz="1400" dirty="0" err="1" smtClean="0"/>
              <a:t>q</a:t>
            </a:r>
            <a:r>
              <a:rPr lang="en-US" sz="1400" dirty="0" smtClean="0"/>
              <a:t>=8)</a:t>
            </a:r>
            <a:endParaRPr lang="en-US" sz="1400" dirty="0"/>
          </a:p>
        </p:txBody>
      </p:sp>
      <p:cxnSp>
        <p:nvCxnSpPr>
          <p:cNvPr id="23" name="Straight Connector 22"/>
          <p:cNvCxnSpPr/>
          <p:nvPr/>
        </p:nvCxnSpPr>
        <p:spPr>
          <a:xfrm>
            <a:off x="4458097" y="2667000"/>
            <a:ext cx="227806" cy="1588"/>
          </a:xfrm>
          <a:prstGeom prst="line">
            <a:avLst/>
          </a:prstGeom>
          <a:ln>
            <a:solidFill>
              <a:srgbClr val="824F1C"/>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628900" y="5683195"/>
            <a:ext cx="3886200" cy="307777"/>
          </a:xfrm>
          <a:prstGeom prst="rect">
            <a:avLst/>
          </a:prstGeom>
          <a:noFill/>
        </p:spPr>
        <p:txBody>
          <a:bodyPr wrap="square" rtlCol="0">
            <a:spAutoFit/>
          </a:bodyPr>
          <a:lstStyle/>
          <a:p>
            <a:pPr algn="ctr"/>
            <a:r>
              <a:rPr lang="en-US" sz="1400" dirty="0" smtClean="0"/>
              <a:t>Error Matrix</a:t>
            </a:r>
            <a:endParaRPr lang="en-US" sz="1400" dirty="0"/>
          </a:p>
        </p:txBody>
      </p:sp>
      <p:graphicFrame>
        <p:nvGraphicFramePr>
          <p:cNvPr id="40965" name="Object 5"/>
          <p:cNvGraphicFramePr>
            <a:graphicFrameLocks noChangeAspect="1"/>
          </p:cNvGraphicFramePr>
          <p:nvPr/>
        </p:nvGraphicFramePr>
        <p:xfrm>
          <a:off x="2628900" y="4038600"/>
          <a:ext cx="3886200" cy="1644595"/>
        </p:xfrm>
        <a:graphic>
          <a:graphicData uri="http://schemas.openxmlformats.org/presentationml/2006/ole">
            <mc:AlternateContent xmlns:mc="http://schemas.openxmlformats.org/markup-compatibility/2006">
              <mc:Choice xmlns:v="urn:schemas-microsoft-com:vml" Requires="v">
                <p:oleObj spid="_x0000_s1046" name="Worksheet" r:id="rId7" imgW="4381500" imgH="1854200" progId="Excel.Sheet.8">
                  <p:link updateAutomatic="1"/>
                </p:oleObj>
              </mc:Choice>
              <mc:Fallback>
                <p:oleObj name="Worksheet" r:id="rId7" imgW="4381500" imgH="1854200" progId="Excel.Sheet.8">
                  <p:link updateAutomatic="1"/>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8900" y="4038600"/>
                        <a:ext cx="3886200" cy="1644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5" name="TextBox 24"/>
          <p:cNvSpPr txBox="1"/>
          <p:nvPr/>
        </p:nvSpPr>
        <p:spPr>
          <a:xfrm>
            <a:off x="2628900" y="6143372"/>
            <a:ext cx="3886200" cy="307777"/>
          </a:xfrm>
          <a:prstGeom prst="rect">
            <a:avLst/>
          </a:prstGeom>
          <a:noFill/>
        </p:spPr>
        <p:txBody>
          <a:bodyPr wrap="square" rtlCol="0">
            <a:spAutoFit/>
          </a:bodyPr>
          <a:lstStyle/>
          <a:p>
            <a:pPr algn="ctr"/>
            <a:r>
              <a:rPr lang="en-US" sz="1400" dirty="0" smtClean="0"/>
              <a:t>Sum of Squares of error matrix: 4335</a:t>
            </a:r>
            <a:endParaRPr lang="en-US" sz="1400" dirty="0"/>
          </a:p>
        </p:txBody>
      </p:sp>
      <p:grpSp>
        <p:nvGrpSpPr>
          <p:cNvPr id="3" name="Group 27"/>
          <p:cNvGrpSpPr/>
          <p:nvPr/>
        </p:nvGrpSpPr>
        <p:grpSpPr>
          <a:xfrm>
            <a:off x="4458097" y="3733800"/>
            <a:ext cx="227806" cy="86735"/>
            <a:chOff x="4386181" y="3733800"/>
            <a:chExt cx="227806" cy="86735"/>
          </a:xfrm>
        </p:grpSpPr>
        <p:cxnSp>
          <p:nvCxnSpPr>
            <p:cNvPr id="26" name="Straight Connector 25"/>
            <p:cNvCxnSpPr/>
            <p:nvPr/>
          </p:nvCxnSpPr>
          <p:spPr>
            <a:xfrm>
              <a:off x="4386181" y="3733800"/>
              <a:ext cx="227806" cy="1588"/>
            </a:xfrm>
            <a:prstGeom prst="line">
              <a:avLst/>
            </a:prstGeom>
            <a:ln>
              <a:solidFill>
                <a:srgbClr val="824F1C"/>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386181" y="3818947"/>
              <a:ext cx="227806" cy="1588"/>
            </a:xfrm>
            <a:prstGeom prst="line">
              <a:avLst/>
            </a:prstGeom>
            <a:ln>
              <a:solidFill>
                <a:srgbClr val="824F1C"/>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46101895"/>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err="1" smtClean="0"/>
              <a:t>Lossy</a:t>
            </a:r>
            <a:r>
              <a:rPr lang="en-US" dirty="0" smtClean="0"/>
              <a:t> Is It?</a:t>
            </a:r>
            <a:endParaRPr lang="en-US" dirty="0"/>
          </a:p>
        </p:txBody>
      </p:sp>
      <p:graphicFrame>
        <p:nvGraphicFramePr>
          <p:cNvPr id="38914" name="Object 2"/>
          <p:cNvGraphicFramePr>
            <a:graphicFrameLocks noChangeAspect="1"/>
          </p:cNvGraphicFramePr>
          <p:nvPr/>
        </p:nvGraphicFramePr>
        <p:xfrm>
          <a:off x="533400" y="1860605"/>
          <a:ext cx="3886200" cy="1644595"/>
        </p:xfrm>
        <a:graphic>
          <a:graphicData uri="http://schemas.openxmlformats.org/presentationml/2006/ole">
            <mc:AlternateContent xmlns:mc="http://schemas.openxmlformats.org/markup-compatibility/2006">
              <mc:Choice xmlns:v="urn:schemas-microsoft-com:vml" Requires="v">
                <p:oleObj spid="_x0000_s48146" name="Worksheet" r:id="rId3" imgW="4381500" imgH="1854200" progId="Excel.Sheet.8">
                  <p:link updateAutomatic="1"/>
                </p:oleObj>
              </mc:Choice>
              <mc:Fallback>
                <p:oleObj name="Worksheet" r:id="rId3" imgW="4381500" imgH="1854200" progId="Excel.Sheet.8">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60605"/>
                        <a:ext cx="3886200" cy="1644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38915" name="Object 3"/>
          <p:cNvGraphicFramePr>
            <a:graphicFrameLocks noChangeAspect="1"/>
          </p:cNvGraphicFramePr>
          <p:nvPr/>
        </p:nvGraphicFramePr>
        <p:xfrm>
          <a:off x="4724400" y="1860605"/>
          <a:ext cx="3886200" cy="1644595"/>
        </p:xfrm>
        <a:graphic>
          <a:graphicData uri="http://schemas.openxmlformats.org/presentationml/2006/ole">
            <mc:AlternateContent xmlns:mc="http://schemas.openxmlformats.org/markup-compatibility/2006">
              <mc:Choice xmlns:v="urn:schemas-microsoft-com:vml" Requires="v">
                <p:oleObj spid="_x0000_s48147" name="Worksheet" r:id="rId3" imgW="4381500" imgH="1854200" progId="Excel.Sheet.8">
                  <p:link updateAutomatic="1"/>
                </p:oleObj>
              </mc:Choice>
              <mc:Fallback>
                <p:oleObj name="Worksheet" r:id="rId3" imgW="4381500" imgH="1854200" progId="Excel.Sheet.8">
                  <p:link updateAutomatic="1"/>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860605"/>
                        <a:ext cx="3886200" cy="1644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9" name="TextBox 38"/>
          <p:cNvSpPr txBox="1"/>
          <p:nvPr/>
        </p:nvSpPr>
        <p:spPr>
          <a:xfrm>
            <a:off x="533400" y="1552828"/>
            <a:ext cx="3886200" cy="307777"/>
          </a:xfrm>
          <a:prstGeom prst="rect">
            <a:avLst/>
          </a:prstGeom>
          <a:noFill/>
        </p:spPr>
        <p:txBody>
          <a:bodyPr wrap="square" rtlCol="0">
            <a:spAutoFit/>
          </a:bodyPr>
          <a:lstStyle/>
          <a:p>
            <a:pPr algn="ctr"/>
            <a:r>
              <a:rPr lang="en-US" sz="1400" dirty="0" smtClean="0"/>
              <a:t>Original Source Matrix</a:t>
            </a:r>
            <a:endParaRPr lang="en-US" sz="1400" dirty="0"/>
          </a:p>
        </p:txBody>
      </p:sp>
      <p:sp>
        <p:nvSpPr>
          <p:cNvPr id="40" name="TextBox 39"/>
          <p:cNvSpPr txBox="1"/>
          <p:nvPr/>
        </p:nvSpPr>
        <p:spPr>
          <a:xfrm>
            <a:off x="4724400" y="1549554"/>
            <a:ext cx="3886200" cy="307777"/>
          </a:xfrm>
          <a:prstGeom prst="rect">
            <a:avLst/>
          </a:prstGeom>
          <a:noFill/>
        </p:spPr>
        <p:txBody>
          <a:bodyPr wrap="square" rtlCol="0">
            <a:spAutoFit/>
          </a:bodyPr>
          <a:lstStyle/>
          <a:p>
            <a:pPr algn="ctr"/>
            <a:r>
              <a:rPr lang="en-US" sz="1400" dirty="0" smtClean="0"/>
              <a:t>Recovered Output (</a:t>
            </a:r>
            <a:r>
              <a:rPr lang="en-US" sz="1400" dirty="0" err="1" smtClean="0"/>
              <a:t>q</a:t>
            </a:r>
            <a:r>
              <a:rPr lang="en-US" sz="1400" dirty="0" smtClean="0"/>
              <a:t>=8)</a:t>
            </a:r>
            <a:endParaRPr lang="en-US" sz="1400" dirty="0"/>
          </a:p>
        </p:txBody>
      </p:sp>
      <p:pic>
        <p:nvPicPr>
          <p:cNvPr id="31" name="Picture 30" descr="Picture 2.png"/>
          <p:cNvPicPr>
            <a:picLocks noChangeAspect="1"/>
          </p:cNvPicPr>
          <p:nvPr/>
        </p:nvPicPr>
        <p:blipFill>
          <a:blip r:embed="rId6"/>
          <a:stretch>
            <a:fillRect/>
          </a:stretch>
        </p:blipFill>
        <p:spPr>
          <a:xfrm>
            <a:off x="5823056" y="4038600"/>
            <a:ext cx="1688889" cy="1663492"/>
          </a:xfrm>
          <a:prstGeom prst="rect">
            <a:avLst/>
          </a:prstGeom>
        </p:spPr>
      </p:pic>
      <p:pic>
        <p:nvPicPr>
          <p:cNvPr id="34" name="Picture 33" descr="Picture 2.png"/>
          <p:cNvPicPr>
            <a:picLocks noChangeAspect="1"/>
          </p:cNvPicPr>
          <p:nvPr/>
        </p:nvPicPr>
        <p:blipFill>
          <a:blip r:embed="rId7"/>
          <a:stretch>
            <a:fillRect/>
          </a:stretch>
        </p:blipFill>
        <p:spPr>
          <a:xfrm>
            <a:off x="1632056" y="4038600"/>
            <a:ext cx="1688889" cy="1663492"/>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Key Steps of Image Compression</a:t>
            </a:r>
            <a:endParaRPr lang="en-US" dirty="0"/>
          </a:p>
        </p:txBody>
      </p:sp>
      <p:sp>
        <p:nvSpPr>
          <p:cNvPr id="24" name="Content Placeholder 23"/>
          <p:cNvSpPr>
            <a:spLocks noGrp="1"/>
          </p:cNvSpPr>
          <p:nvPr>
            <p:ph idx="1"/>
          </p:nvPr>
        </p:nvSpPr>
        <p:spPr>
          <a:xfrm>
            <a:off x="1066800" y="3048000"/>
            <a:ext cx="7620000" cy="3078163"/>
          </a:xfrm>
        </p:spPr>
        <p:txBody>
          <a:bodyPr/>
          <a:lstStyle/>
          <a:p>
            <a:pPr marL="514350" indent="-514350">
              <a:buFont typeface="+mj-lt"/>
              <a:buAutoNum type="arabicPeriod"/>
            </a:pPr>
            <a:r>
              <a:rPr lang="en-US" dirty="0" smtClean="0"/>
              <a:t>Discrete Cosine Transform</a:t>
            </a:r>
          </a:p>
          <a:p>
            <a:pPr marL="514350" indent="-514350">
              <a:buFont typeface="+mj-lt"/>
              <a:buAutoNum type="arabicPeriod"/>
            </a:pPr>
            <a:r>
              <a:rPr lang="en-US" dirty="0" smtClean="0"/>
              <a:t>Quantization</a:t>
            </a:r>
          </a:p>
          <a:p>
            <a:pPr marL="514350" indent="-514350">
              <a:buFont typeface="+mj-lt"/>
              <a:buAutoNum type="arabicPeriod"/>
            </a:pPr>
            <a:r>
              <a:rPr lang="en-US" dirty="0" smtClean="0"/>
              <a:t>Entropy Coding</a:t>
            </a:r>
            <a:endParaRPr lang="en-US" dirty="0"/>
          </a:p>
        </p:txBody>
      </p:sp>
      <p:grpSp>
        <p:nvGrpSpPr>
          <p:cNvPr id="3" name="Group 21"/>
          <p:cNvGrpSpPr/>
          <p:nvPr/>
        </p:nvGrpSpPr>
        <p:grpSpPr>
          <a:xfrm>
            <a:off x="231000" y="1524000"/>
            <a:ext cx="8682000" cy="990600"/>
            <a:chOff x="309600" y="2667000"/>
            <a:chExt cx="8682000" cy="990600"/>
          </a:xfrm>
        </p:grpSpPr>
        <p:sp>
          <p:nvSpPr>
            <p:cNvPr id="11" name="Rectangle 10"/>
            <p:cNvSpPr/>
            <p:nvPr/>
          </p:nvSpPr>
          <p:spPr>
            <a:xfrm>
              <a:off x="1520197" y="2667000"/>
              <a:ext cx="1684006"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DCT</a:t>
              </a:r>
              <a:endParaRPr lang="en-US" dirty="0">
                <a:solidFill>
                  <a:schemeClr val="tx1"/>
                </a:solidFill>
              </a:endParaRPr>
            </a:p>
          </p:txBody>
        </p:sp>
        <p:sp>
          <p:nvSpPr>
            <p:cNvPr id="12" name="Rectangle 11"/>
            <p:cNvSpPr/>
            <p:nvPr/>
          </p:nvSpPr>
          <p:spPr>
            <a:xfrm>
              <a:off x="3729997" y="2667000"/>
              <a:ext cx="1684006"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Quantization</a:t>
              </a:r>
              <a:endParaRPr lang="en-US" dirty="0">
                <a:solidFill>
                  <a:schemeClr val="tx1"/>
                </a:solidFill>
              </a:endParaRPr>
            </a:p>
          </p:txBody>
        </p:sp>
        <p:sp>
          <p:nvSpPr>
            <p:cNvPr id="13" name="Rectangle 12"/>
            <p:cNvSpPr/>
            <p:nvPr/>
          </p:nvSpPr>
          <p:spPr>
            <a:xfrm>
              <a:off x="5939797" y="2667000"/>
              <a:ext cx="1684006"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Entropy Coding</a:t>
              </a:r>
              <a:endParaRPr lang="en-US" dirty="0">
                <a:solidFill>
                  <a:schemeClr val="tx1"/>
                </a:solidFill>
              </a:endParaRPr>
            </a:p>
          </p:txBody>
        </p:sp>
        <p:cxnSp>
          <p:nvCxnSpPr>
            <p:cNvPr id="15" name="Straight Arrow Connector 14"/>
            <p:cNvCxnSpPr>
              <a:stCxn id="11" idx="3"/>
              <a:endCxn id="12" idx="1"/>
            </p:cNvCxnSpPr>
            <p:nvPr/>
          </p:nvCxnSpPr>
          <p:spPr>
            <a:xfrm>
              <a:off x="3204203" y="3162300"/>
              <a:ext cx="5257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2" idx="3"/>
            </p:cNvCxnSpPr>
            <p:nvPr/>
          </p:nvCxnSpPr>
          <p:spPr>
            <a:xfrm>
              <a:off x="5414003" y="3162300"/>
              <a:ext cx="5257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994403" y="3162300"/>
              <a:ext cx="5257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623803" y="3163888"/>
              <a:ext cx="5257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09600" y="2842310"/>
              <a:ext cx="684803" cy="646331"/>
            </a:xfrm>
            <a:prstGeom prst="rect">
              <a:avLst/>
            </a:prstGeom>
            <a:noFill/>
          </p:spPr>
          <p:txBody>
            <a:bodyPr wrap="none" rtlCol="0">
              <a:spAutoFit/>
            </a:bodyPr>
            <a:lstStyle/>
            <a:p>
              <a:pPr algn="ctr"/>
              <a:r>
                <a:rPr lang="en-US" dirty="0" smtClean="0"/>
                <a:t>8x8</a:t>
              </a:r>
            </a:p>
            <a:p>
              <a:pPr algn="ctr"/>
              <a:r>
                <a:rPr lang="en-US" dirty="0" smtClean="0"/>
                <a:t>block</a:t>
              </a:r>
              <a:endParaRPr lang="en-US" dirty="0"/>
            </a:p>
          </p:txBody>
        </p:sp>
        <p:sp>
          <p:nvSpPr>
            <p:cNvPr id="20" name="TextBox 19"/>
            <p:cNvSpPr txBox="1"/>
            <p:nvPr/>
          </p:nvSpPr>
          <p:spPr>
            <a:xfrm>
              <a:off x="8077200" y="2839134"/>
              <a:ext cx="914400" cy="646331"/>
            </a:xfrm>
            <a:prstGeom prst="rect">
              <a:avLst/>
            </a:prstGeom>
            <a:noFill/>
          </p:spPr>
          <p:txBody>
            <a:bodyPr wrap="square" rtlCol="0">
              <a:spAutoFit/>
            </a:bodyPr>
            <a:lstStyle/>
            <a:p>
              <a:pPr algn="ctr"/>
              <a:r>
                <a:rPr lang="en-US" dirty="0" smtClean="0"/>
                <a:t>coded data</a:t>
              </a:r>
              <a:endParaRPr lang="en-US" dirty="0"/>
            </a:p>
          </p:txBody>
        </p:sp>
      </p:grpSp>
      <p:sp>
        <p:nvSpPr>
          <p:cNvPr id="14" name="Oval 13"/>
          <p:cNvSpPr/>
          <p:nvPr/>
        </p:nvSpPr>
        <p:spPr>
          <a:xfrm>
            <a:off x="915803" y="4191000"/>
            <a:ext cx="3503797" cy="762000"/>
          </a:xfrm>
          <a:prstGeom prst="ellipse">
            <a:avLst/>
          </a:prstGeom>
          <a:ln>
            <a:solidFill>
              <a:srgbClr val="824F1C"/>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Run-Length Coding</a:t>
            </a:r>
            <a:endParaRPr lang="en-US" dirty="0"/>
          </a:p>
        </p:txBody>
      </p:sp>
      <p:sp>
        <p:nvSpPr>
          <p:cNvPr id="27" name="Content Placeholder 26"/>
          <p:cNvSpPr>
            <a:spLocks noGrp="1"/>
          </p:cNvSpPr>
          <p:nvPr>
            <p:ph idx="1"/>
          </p:nvPr>
        </p:nvSpPr>
        <p:spPr>
          <a:xfrm>
            <a:off x="457200" y="3579614"/>
            <a:ext cx="8229600" cy="2821185"/>
          </a:xfrm>
        </p:spPr>
        <p:txBody>
          <a:bodyPr>
            <a:normAutofit/>
          </a:bodyPr>
          <a:lstStyle/>
          <a:p>
            <a:r>
              <a:rPr lang="en-US" dirty="0" smtClean="0"/>
              <a:t>Apply a </a:t>
            </a:r>
            <a:r>
              <a:rPr lang="en-US" dirty="0" err="1" smtClean="0"/>
              <a:t>zig-zag</a:t>
            </a:r>
            <a:r>
              <a:rPr lang="en-US" dirty="0" smtClean="0"/>
              <a:t> scan pattern:</a:t>
            </a:r>
          </a:p>
          <a:p>
            <a:pPr lvl="1">
              <a:buNone/>
            </a:pPr>
            <a:r>
              <a:rPr lang="en-US" dirty="0" smtClean="0"/>
              <a:t>			</a:t>
            </a:r>
            <a:r>
              <a:rPr lang="en-US" sz="2000" dirty="0" smtClean="0"/>
              <a:t>86, 1, 7, 5, -1, 0, 1, 0, 0, 2, -1, 1, 0, -1, 0, 0, 0, 0, -1, 0, 0, …</a:t>
            </a:r>
          </a:p>
          <a:p>
            <a:r>
              <a:rPr lang="en-US" dirty="0" smtClean="0"/>
              <a:t>Note that there are a lot of runs of zeros!</a:t>
            </a:r>
          </a:p>
          <a:p>
            <a:r>
              <a:rPr lang="en-US" dirty="0" smtClean="0"/>
              <a:t>Break into “words” of X zeros, followed by a coefficient</a:t>
            </a:r>
          </a:p>
        </p:txBody>
      </p:sp>
      <p:graphicFrame>
        <p:nvGraphicFramePr>
          <p:cNvPr id="45058" name="Object 2"/>
          <p:cNvGraphicFramePr>
            <a:graphicFrameLocks noChangeAspect="1"/>
          </p:cNvGraphicFramePr>
          <p:nvPr/>
        </p:nvGraphicFramePr>
        <p:xfrm>
          <a:off x="2381250" y="1417638"/>
          <a:ext cx="4381500" cy="1854200"/>
        </p:xfrm>
        <a:graphic>
          <a:graphicData uri="http://schemas.openxmlformats.org/presentationml/2006/ole">
            <mc:AlternateContent xmlns:mc="http://schemas.openxmlformats.org/markup-compatibility/2006">
              <mc:Choice xmlns:v="urn:schemas-microsoft-com:vml" Requires="v">
                <p:oleObj spid="_x0000_s52235" name="Microsoft Excel 97 - 2004 Worksheet" r:id="rId3" imgW="4381500" imgH="1854200" progId="Excel.Sheet.8">
                  <p:link updateAutomatic="1"/>
                </p:oleObj>
              </mc:Choice>
              <mc:Fallback>
                <p:oleObj name="Microsoft Excel 97 - 2004 Worksheet" r:id="rId3" imgW="4381500" imgH="1854200" progId="Excel.Sheet.8">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0" y="1417638"/>
                        <a:ext cx="4381500" cy="185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TextBox 3"/>
          <p:cNvSpPr txBox="1"/>
          <p:nvPr/>
        </p:nvSpPr>
        <p:spPr>
          <a:xfrm>
            <a:off x="2095501" y="3271838"/>
            <a:ext cx="4952999" cy="307777"/>
          </a:xfrm>
          <a:prstGeom prst="rect">
            <a:avLst/>
          </a:prstGeom>
          <a:noFill/>
        </p:spPr>
        <p:txBody>
          <a:bodyPr wrap="square" rtlCol="0">
            <a:spAutoFit/>
          </a:bodyPr>
          <a:lstStyle/>
          <a:p>
            <a:pPr algn="ctr"/>
            <a:r>
              <a:rPr lang="en-US" sz="1400" dirty="0" smtClean="0"/>
              <a:t>Quantized data with MPEG-2 weighting matrix and scale=8</a:t>
            </a:r>
            <a:endParaRPr lang="en-US" sz="1400" dirty="0"/>
          </a:p>
        </p:txBody>
      </p:sp>
      <p:cxnSp>
        <p:nvCxnSpPr>
          <p:cNvPr id="6" name="Straight Arrow Connector 5"/>
          <p:cNvCxnSpPr/>
          <p:nvPr/>
        </p:nvCxnSpPr>
        <p:spPr>
          <a:xfrm>
            <a:off x="2695575" y="1544638"/>
            <a:ext cx="374650" cy="6350"/>
          </a:xfrm>
          <a:prstGeom prst="straightConnector1">
            <a:avLst/>
          </a:prstGeom>
          <a:ln>
            <a:solidFill>
              <a:srgbClr val="824F1C"/>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rot="10800000" flipV="1">
            <a:off x="2752725" y="1543050"/>
            <a:ext cx="457200" cy="217488"/>
          </a:xfrm>
          <a:prstGeom prst="straightConnector1">
            <a:avLst/>
          </a:prstGeom>
          <a:ln>
            <a:solidFill>
              <a:srgbClr val="824F1C"/>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2571750" y="1909763"/>
            <a:ext cx="209550" cy="1588"/>
          </a:xfrm>
          <a:prstGeom prst="straightConnector1">
            <a:avLst/>
          </a:prstGeom>
          <a:ln>
            <a:solidFill>
              <a:srgbClr val="824F1C"/>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flipV="1">
            <a:off x="2746375" y="1798638"/>
            <a:ext cx="419100" cy="196850"/>
          </a:xfrm>
          <a:prstGeom prst="straightConnector1">
            <a:avLst/>
          </a:prstGeom>
          <a:ln>
            <a:solidFill>
              <a:srgbClr val="824F1C"/>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0800000" flipV="1">
            <a:off x="3279775" y="1558926"/>
            <a:ext cx="419100" cy="196850"/>
          </a:xfrm>
          <a:prstGeom prst="straightConnector1">
            <a:avLst/>
          </a:prstGeom>
          <a:ln>
            <a:solidFill>
              <a:srgbClr val="824F1C"/>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0800000" flipV="1">
            <a:off x="3794125" y="1595438"/>
            <a:ext cx="419100" cy="196850"/>
          </a:xfrm>
          <a:prstGeom prst="straightConnector1">
            <a:avLst/>
          </a:prstGeom>
          <a:ln>
            <a:solidFill>
              <a:srgbClr val="824F1C"/>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781425" y="1550988"/>
            <a:ext cx="374650" cy="6350"/>
          </a:xfrm>
          <a:prstGeom prst="straightConnector1">
            <a:avLst/>
          </a:prstGeom>
          <a:ln>
            <a:solidFill>
              <a:srgbClr val="824F1C"/>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flipV="1">
            <a:off x="3279775" y="1810544"/>
            <a:ext cx="419100" cy="196850"/>
          </a:xfrm>
          <a:prstGeom prst="straightConnector1">
            <a:avLst/>
          </a:prstGeom>
          <a:ln>
            <a:solidFill>
              <a:srgbClr val="824F1C"/>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0800000" flipV="1">
            <a:off x="2765425" y="2025650"/>
            <a:ext cx="419100" cy="196850"/>
          </a:xfrm>
          <a:prstGeom prst="straightConnector1">
            <a:avLst/>
          </a:prstGeom>
          <a:ln>
            <a:solidFill>
              <a:srgbClr val="824F1C"/>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5400000">
            <a:off x="2578100" y="2349501"/>
            <a:ext cx="209550" cy="1588"/>
          </a:xfrm>
          <a:prstGeom prst="straightConnector1">
            <a:avLst/>
          </a:prstGeom>
          <a:ln>
            <a:solidFill>
              <a:srgbClr val="824F1C"/>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0800000" flipV="1">
            <a:off x="2816225" y="2225676"/>
            <a:ext cx="419100" cy="196850"/>
          </a:xfrm>
          <a:prstGeom prst="straightConnector1">
            <a:avLst/>
          </a:prstGeom>
          <a:ln>
            <a:solidFill>
              <a:srgbClr val="824F1C"/>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flipV="1">
            <a:off x="3330575" y="1989137"/>
            <a:ext cx="419100" cy="196850"/>
          </a:xfrm>
          <a:prstGeom prst="straightConnector1">
            <a:avLst/>
          </a:prstGeom>
          <a:ln>
            <a:solidFill>
              <a:srgbClr val="824F1C"/>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flipV="1">
            <a:off x="3844925" y="1752598"/>
            <a:ext cx="419100" cy="196850"/>
          </a:xfrm>
          <a:prstGeom prst="straightConnector1">
            <a:avLst/>
          </a:prstGeom>
          <a:ln>
            <a:solidFill>
              <a:srgbClr val="824F1C"/>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10800000" flipV="1">
            <a:off x="4359275" y="1516059"/>
            <a:ext cx="419100" cy="196850"/>
          </a:xfrm>
          <a:prstGeom prst="straightConnector1">
            <a:avLst/>
          </a:prstGeom>
          <a:ln>
            <a:solidFill>
              <a:srgbClr val="824F1C"/>
            </a:solidFill>
            <a:headEnd type="arrow"/>
            <a:tailEnd type="none"/>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Run-Length Coding</a:t>
            </a:r>
            <a:endParaRPr lang="en-US" dirty="0"/>
          </a:p>
        </p:txBody>
      </p:sp>
      <p:sp>
        <p:nvSpPr>
          <p:cNvPr id="16" name="Content Placeholder 15"/>
          <p:cNvSpPr>
            <a:spLocks noGrp="1"/>
          </p:cNvSpPr>
          <p:nvPr>
            <p:ph idx="1"/>
          </p:nvPr>
        </p:nvSpPr>
        <p:spPr>
          <a:xfrm>
            <a:off x="457200" y="2094746"/>
            <a:ext cx="8229600" cy="4031417"/>
          </a:xfrm>
        </p:spPr>
        <p:txBody>
          <a:bodyPr/>
          <a:lstStyle/>
          <a:p>
            <a:r>
              <a:rPr lang="en-US" dirty="0" smtClean="0"/>
              <a:t>The DC coefficient (86) is sent directly </a:t>
            </a:r>
            <a:br>
              <a:rPr lang="en-US" dirty="0" smtClean="0"/>
            </a:br>
            <a:r>
              <a:rPr lang="en-US" dirty="0" smtClean="0"/>
              <a:t>			= 8 bits</a:t>
            </a:r>
          </a:p>
          <a:p>
            <a:pPr>
              <a:spcBef>
                <a:spcPts val="1200"/>
              </a:spcBef>
            </a:pPr>
            <a:r>
              <a:rPr lang="en-US" dirty="0" smtClean="0"/>
              <a:t>Remaining coefficients</a:t>
            </a:r>
            <a:br>
              <a:rPr lang="en-US" dirty="0" smtClean="0"/>
            </a:br>
            <a:r>
              <a:rPr lang="en-US" dirty="0" smtClean="0"/>
              <a:t>are sent as 10 “words”, </a:t>
            </a:r>
            <a:br>
              <a:rPr lang="en-US" dirty="0" smtClean="0"/>
            </a:br>
            <a:r>
              <a:rPr lang="en-US" dirty="0" smtClean="0"/>
              <a:t>plus a special end-of-block </a:t>
            </a:r>
            <a:br>
              <a:rPr lang="en-US" dirty="0" smtClean="0"/>
            </a:br>
            <a:r>
              <a:rPr lang="en-US" dirty="0" smtClean="0"/>
              <a:t>word</a:t>
            </a:r>
            <a:endParaRPr lang="en-US" dirty="0"/>
          </a:p>
        </p:txBody>
      </p:sp>
      <p:sp>
        <p:nvSpPr>
          <p:cNvPr id="3" name="TextBox 2"/>
          <p:cNvSpPr txBox="1"/>
          <p:nvPr/>
        </p:nvSpPr>
        <p:spPr>
          <a:xfrm>
            <a:off x="1371600" y="1417638"/>
            <a:ext cx="7315200" cy="677108"/>
          </a:xfrm>
          <a:prstGeom prst="rect">
            <a:avLst/>
          </a:prstGeom>
          <a:noFill/>
        </p:spPr>
        <p:txBody>
          <a:bodyPr wrap="square" rtlCol="0">
            <a:spAutoFit/>
          </a:bodyPr>
          <a:lstStyle/>
          <a:p>
            <a:pPr marL="0" lvl="1"/>
            <a:r>
              <a:rPr lang="en-US" sz="2000" dirty="0" smtClean="0">
                <a:latin typeface="+mn-lt"/>
              </a:rPr>
              <a:t>86, 1, 7, 5, -1, 0, 1, 0, 0, 2, -1, 1, 0, -1, 0, 0, 0, 0, -1, 0, 0, …</a:t>
            </a:r>
          </a:p>
          <a:p>
            <a:endParaRPr lang="en-US" dirty="0"/>
          </a:p>
        </p:txBody>
      </p:sp>
      <p:sp>
        <p:nvSpPr>
          <p:cNvPr id="4" name="Rectangle 3"/>
          <p:cNvSpPr/>
          <p:nvPr/>
        </p:nvSpPr>
        <p:spPr>
          <a:xfrm>
            <a:off x="1785317" y="1439621"/>
            <a:ext cx="285284" cy="411162"/>
          </a:xfrm>
          <a:prstGeom prst="rect">
            <a:avLst/>
          </a:prstGeom>
          <a:ln>
            <a:solidFill>
              <a:srgbClr val="824F1C"/>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6" name="Rectangle 5"/>
          <p:cNvSpPr/>
          <p:nvPr/>
        </p:nvSpPr>
        <p:spPr>
          <a:xfrm>
            <a:off x="2047037" y="1439621"/>
            <a:ext cx="244427" cy="411162"/>
          </a:xfrm>
          <a:prstGeom prst="rect">
            <a:avLst/>
          </a:prstGeom>
          <a:ln>
            <a:solidFill>
              <a:srgbClr val="824F1C"/>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7" name="Rectangle 6"/>
          <p:cNvSpPr/>
          <p:nvPr/>
        </p:nvSpPr>
        <p:spPr>
          <a:xfrm>
            <a:off x="2291463" y="1439621"/>
            <a:ext cx="285284" cy="411162"/>
          </a:xfrm>
          <a:prstGeom prst="rect">
            <a:avLst/>
          </a:prstGeom>
          <a:ln>
            <a:solidFill>
              <a:srgbClr val="824F1C"/>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8" name="Rectangle 7"/>
          <p:cNvSpPr/>
          <p:nvPr/>
        </p:nvSpPr>
        <p:spPr>
          <a:xfrm>
            <a:off x="2555408" y="1439621"/>
            <a:ext cx="285284" cy="411162"/>
          </a:xfrm>
          <a:prstGeom prst="rect">
            <a:avLst/>
          </a:prstGeom>
          <a:ln>
            <a:solidFill>
              <a:srgbClr val="824F1C"/>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9" name="Rectangle 8"/>
          <p:cNvSpPr/>
          <p:nvPr/>
        </p:nvSpPr>
        <p:spPr>
          <a:xfrm>
            <a:off x="2834419" y="1439621"/>
            <a:ext cx="542959" cy="411162"/>
          </a:xfrm>
          <a:prstGeom prst="rect">
            <a:avLst/>
          </a:prstGeom>
          <a:ln>
            <a:solidFill>
              <a:srgbClr val="824F1C"/>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10" name="Rectangle 9"/>
          <p:cNvSpPr/>
          <p:nvPr/>
        </p:nvSpPr>
        <p:spPr>
          <a:xfrm>
            <a:off x="3361451" y="1439621"/>
            <a:ext cx="752141" cy="411162"/>
          </a:xfrm>
          <a:prstGeom prst="rect">
            <a:avLst/>
          </a:prstGeom>
          <a:ln>
            <a:solidFill>
              <a:srgbClr val="824F1C"/>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11" name="Rectangle 10"/>
          <p:cNvSpPr/>
          <p:nvPr/>
        </p:nvSpPr>
        <p:spPr>
          <a:xfrm>
            <a:off x="4122795" y="1439621"/>
            <a:ext cx="285284" cy="411162"/>
          </a:xfrm>
          <a:prstGeom prst="rect">
            <a:avLst/>
          </a:prstGeom>
          <a:ln>
            <a:solidFill>
              <a:srgbClr val="824F1C"/>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12" name="Rectangle 11"/>
          <p:cNvSpPr/>
          <p:nvPr/>
        </p:nvSpPr>
        <p:spPr>
          <a:xfrm>
            <a:off x="4408077" y="1439621"/>
            <a:ext cx="285284" cy="411162"/>
          </a:xfrm>
          <a:prstGeom prst="rect">
            <a:avLst/>
          </a:prstGeom>
          <a:ln>
            <a:solidFill>
              <a:srgbClr val="824F1C"/>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13" name="Rectangle 12"/>
          <p:cNvSpPr/>
          <p:nvPr/>
        </p:nvSpPr>
        <p:spPr>
          <a:xfrm>
            <a:off x="4693359" y="1439621"/>
            <a:ext cx="588972" cy="411162"/>
          </a:xfrm>
          <a:prstGeom prst="rect">
            <a:avLst/>
          </a:prstGeom>
          <a:ln>
            <a:solidFill>
              <a:srgbClr val="824F1C"/>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sp>
        <p:nvSpPr>
          <p:cNvPr id="14" name="Rectangle 13"/>
          <p:cNvSpPr/>
          <p:nvPr/>
        </p:nvSpPr>
        <p:spPr>
          <a:xfrm>
            <a:off x="5291531" y="1439621"/>
            <a:ext cx="1288375" cy="411162"/>
          </a:xfrm>
          <a:prstGeom prst="rect">
            <a:avLst/>
          </a:prstGeom>
          <a:ln>
            <a:solidFill>
              <a:srgbClr val="824F1C"/>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tx1"/>
              </a:solidFill>
            </a:endParaRPr>
          </a:p>
        </p:txBody>
      </p:sp>
      <p:graphicFrame>
        <p:nvGraphicFramePr>
          <p:cNvPr id="46083" name="Object 3"/>
          <p:cNvGraphicFramePr>
            <a:graphicFrameLocks noChangeAspect="1"/>
          </p:cNvGraphicFramePr>
          <p:nvPr/>
        </p:nvGraphicFramePr>
        <p:xfrm>
          <a:off x="6680853" y="2514600"/>
          <a:ext cx="1725894" cy="3164139"/>
        </p:xfrm>
        <a:graphic>
          <a:graphicData uri="http://schemas.openxmlformats.org/presentationml/2006/ole">
            <mc:AlternateContent xmlns:mc="http://schemas.openxmlformats.org/markup-compatibility/2006">
              <mc:Choice xmlns:v="urn:schemas-microsoft-com:vml" Requires="v">
                <p:oleObj spid="_x0000_s53260" name="Microsoft Excel 97 - 2004 Worksheet" r:id="rId3" imgW="1524000" imgH="2794000" progId="Excel.Sheet.8">
                  <p:link updateAutomatic="1"/>
                </p:oleObj>
              </mc:Choice>
              <mc:Fallback>
                <p:oleObj name="Microsoft Excel 97 - 2004 Worksheet" r:id="rId3" imgW="1524000" imgH="2794000" progId="Excel.Sheet.8">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853" y="2514600"/>
                        <a:ext cx="1725894" cy="3164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638300" y="1752600"/>
            <a:ext cx="5867400" cy="4373563"/>
          </a:xfrm>
        </p:spPr>
        <p:txBody>
          <a:bodyPr/>
          <a:lstStyle/>
          <a:p>
            <a:r>
              <a:rPr lang="en-US" dirty="0" smtClean="0"/>
              <a:t>Overview of how image and video compression works</a:t>
            </a:r>
          </a:p>
          <a:p>
            <a:r>
              <a:rPr lang="en-US" dirty="0" smtClean="0"/>
              <a:t>Discussion of issues specific to law enforcement</a:t>
            </a:r>
          </a:p>
        </p:txBody>
      </p:sp>
    </p:spTree>
    <p:extLst>
      <p:ext uri="{BB962C8B-B14F-4D97-AF65-F5344CB8AC3E}">
        <p14:creationId xmlns:p14="http://schemas.microsoft.com/office/powerpoint/2010/main" val="33295928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MPEG-2 Huffman Table</a:t>
            </a:r>
            <a:endParaRPr lang="en-US" dirty="0"/>
          </a:p>
        </p:txBody>
      </p:sp>
      <p:pic>
        <p:nvPicPr>
          <p:cNvPr id="3" name="Picture 2" descr="Picture 1.png"/>
          <p:cNvPicPr>
            <a:picLocks noChangeAspect="1"/>
          </p:cNvPicPr>
          <p:nvPr/>
        </p:nvPicPr>
        <p:blipFill>
          <a:blip r:embed="rId2"/>
          <a:stretch>
            <a:fillRect/>
          </a:stretch>
        </p:blipFill>
        <p:spPr>
          <a:xfrm>
            <a:off x="990600" y="1417638"/>
            <a:ext cx="7162800" cy="4950208"/>
          </a:xfrm>
          <a:prstGeom prst="rect">
            <a:avLst/>
          </a:prstGeom>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Run-Length Coding</a:t>
            </a:r>
            <a:endParaRPr lang="en-US" dirty="0"/>
          </a:p>
        </p:txBody>
      </p:sp>
      <p:sp>
        <p:nvSpPr>
          <p:cNvPr id="3" name="Content Placeholder 2"/>
          <p:cNvSpPr>
            <a:spLocks noGrp="1"/>
          </p:cNvSpPr>
          <p:nvPr>
            <p:ph idx="1"/>
          </p:nvPr>
        </p:nvSpPr>
        <p:spPr>
          <a:xfrm>
            <a:off x="457200" y="1880435"/>
            <a:ext cx="8128888" cy="4525963"/>
          </a:xfrm>
        </p:spPr>
        <p:txBody>
          <a:bodyPr/>
          <a:lstStyle/>
          <a:p>
            <a:r>
              <a:rPr lang="en-US" dirty="0" smtClean="0"/>
              <a:t>Applying the MPEG-2 </a:t>
            </a:r>
            <a:br>
              <a:rPr lang="en-US" dirty="0" smtClean="0"/>
            </a:br>
            <a:r>
              <a:rPr lang="en-US" dirty="0" smtClean="0"/>
              <a:t>Huffman code to this set </a:t>
            </a:r>
            <a:br>
              <a:rPr lang="en-US" dirty="0" smtClean="0"/>
            </a:br>
            <a:r>
              <a:rPr lang="en-US" dirty="0" smtClean="0"/>
              <a:t>of words, we consume 52 </a:t>
            </a:r>
            <a:br>
              <a:rPr lang="en-US" dirty="0" smtClean="0"/>
            </a:br>
            <a:r>
              <a:rPr lang="en-US" dirty="0" smtClean="0"/>
              <a:t>bits</a:t>
            </a:r>
            <a:br>
              <a:rPr lang="en-US" dirty="0" smtClean="0"/>
            </a:br>
            <a:endParaRPr lang="en-US" dirty="0" smtClean="0"/>
          </a:p>
          <a:p>
            <a:endParaRPr lang="en-US" dirty="0" smtClean="0"/>
          </a:p>
          <a:p>
            <a:endParaRPr lang="en-US" dirty="0" smtClean="0"/>
          </a:p>
          <a:p>
            <a:r>
              <a:rPr lang="en-US" dirty="0" smtClean="0"/>
              <a:t>So, we code the entire 8x8 block in 60 bits!</a:t>
            </a:r>
          </a:p>
          <a:p>
            <a:endParaRPr lang="en-US" dirty="0"/>
          </a:p>
        </p:txBody>
      </p:sp>
      <p:graphicFrame>
        <p:nvGraphicFramePr>
          <p:cNvPr id="49154" name="Object 2"/>
          <p:cNvGraphicFramePr>
            <a:graphicFrameLocks noChangeAspect="1"/>
          </p:cNvGraphicFramePr>
          <p:nvPr/>
        </p:nvGraphicFramePr>
        <p:xfrm>
          <a:off x="5562600" y="1758950"/>
          <a:ext cx="2044700" cy="2794000"/>
        </p:xfrm>
        <a:graphic>
          <a:graphicData uri="http://schemas.openxmlformats.org/presentationml/2006/ole">
            <mc:AlternateContent xmlns:mc="http://schemas.openxmlformats.org/markup-compatibility/2006">
              <mc:Choice xmlns:v="urn:schemas-microsoft-com:vml" Requires="v">
                <p:oleObj spid="_x0000_s55307" name="Microsoft Excel 97 - 2004 Worksheet" r:id="rId3" imgW="2044700" imgH="2794000" progId="Excel.Sheet.8">
                  <p:link updateAutomatic="1"/>
                </p:oleObj>
              </mc:Choice>
              <mc:Fallback>
                <p:oleObj name="Microsoft Excel 97 - 2004 Worksheet" r:id="rId3" imgW="2044700" imgH="2794000" progId="Excel.Sheet.8">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758950"/>
                        <a:ext cx="2044700" cy="279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Recap…</a:t>
            </a:r>
            <a:endParaRPr lang="en-US" dirty="0"/>
          </a:p>
        </p:txBody>
      </p:sp>
      <p:sp>
        <p:nvSpPr>
          <p:cNvPr id="3" name="Content Placeholder 2"/>
          <p:cNvSpPr>
            <a:spLocks noGrp="1"/>
          </p:cNvSpPr>
          <p:nvPr>
            <p:ph idx="1"/>
          </p:nvPr>
        </p:nvSpPr>
        <p:spPr/>
        <p:txBody>
          <a:bodyPr/>
          <a:lstStyle/>
          <a:p>
            <a:r>
              <a:rPr lang="en-US" dirty="0" smtClean="0"/>
              <a:t>Everything we’ve discussed until now is applicable to both video and still images</a:t>
            </a:r>
          </a:p>
          <a:p>
            <a:pPr lvl="1"/>
            <a:r>
              <a:rPr lang="en-US" dirty="0" smtClean="0"/>
              <a:t>These techniques take advantage of </a:t>
            </a:r>
            <a:r>
              <a:rPr lang="en-US" i="1" u="sng" dirty="0" smtClean="0"/>
              <a:t>spatial</a:t>
            </a:r>
            <a:r>
              <a:rPr lang="en-US" i="1" dirty="0" smtClean="0"/>
              <a:t> redundancy</a:t>
            </a:r>
            <a:r>
              <a:rPr lang="en-US" dirty="0" smtClean="0"/>
              <a:t> – the likelihood that pixels are similar to their neighbors</a:t>
            </a:r>
          </a:p>
          <a:p>
            <a:r>
              <a:rPr lang="en-US" dirty="0" smtClean="0"/>
              <a:t>In video, there is also </a:t>
            </a:r>
            <a:r>
              <a:rPr lang="en-US" i="1" u="sng" dirty="0" smtClean="0"/>
              <a:t>temporal</a:t>
            </a:r>
            <a:r>
              <a:rPr lang="en-US" i="1" dirty="0" smtClean="0"/>
              <a:t> redundancy</a:t>
            </a:r>
          </a:p>
          <a:p>
            <a:pPr lvl="1"/>
            <a:r>
              <a:rPr lang="en-US" dirty="0" smtClean="0"/>
              <a:t>The likelihood that pixels are similar to previous &amp; successive frames</a:t>
            </a:r>
          </a:p>
          <a:p>
            <a:r>
              <a:rPr lang="en-US" dirty="0" smtClean="0"/>
              <a:t>The term for what I’m about to discuss is </a:t>
            </a:r>
            <a:r>
              <a:rPr lang="en-US" i="1" u="sng" dirty="0" smtClean="0"/>
              <a:t>motion compensation</a:t>
            </a:r>
            <a:r>
              <a:rPr lang="en-US" i="1" dirty="0"/>
              <a:t> </a:t>
            </a:r>
            <a:r>
              <a:rPr lang="en-US" i="1" dirty="0" smtClean="0"/>
              <a:t>– </a:t>
            </a:r>
            <a:r>
              <a:rPr lang="en-US" dirty="0" smtClean="0"/>
              <a:t>also known as prediction</a:t>
            </a:r>
            <a:endParaRPr lang="en-US" u="sng" dirty="0" smtClean="0"/>
          </a:p>
        </p:txBody>
      </p:sp>
    </p:spTree>
    <p:extLst>
      <p:ext uri="{BB962C8B-B14F-4D97-AF65-F5344CB8AC3E}">
        <p14:creationId xmlns:p14="http://schemas.microsoft.com/office/powerpoint/2010/main" val="533989918"/>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an example</a:t>
            </a:r>
            <a:endParaRPr lang="en-US" dirty="0"/>
          </a:p>
        </p:txBody>
      </p:sp>
      <p:pic>
        <p:nvPicPr>
          <p:cNvPr id="5" name="ken burns.m4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00200" y="1460501"/>
            <a:ext cx="6096000" cy="4572000"/>
          </a:xfrm>
          <a:prstGeom prst="rect">
            <a:avLst/>
          </a:prstGeom>
        </p:spPr>
      </p:pic>
    </p:spTree>
    <p:extLst>
      <p:ext uri="{BB962C8B-B14F-4D97-AF65-F5344CB8AC3E}">
        <p14:creationId xmlns:p14="http://schemas.microsoft.com/office/powerpoint/2010/main" val="47445338"/>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basics</a:t>
            </a:r>
            <a:endParaRPr lang="en-US" dirty="0"/>
          </a:p>
        </p:txBody>
      </p:sp>
      <p:sp>
        <p:nvSpPr>
          <p:cNvPr id="11" name="Content Placeholder 10"/>
          <p:cNvSpPr>
            <a:spLocks noGrp="1"/>
          </p:cNvSpPr>
          <p:nvPr>
            <p:ph idx="1"/>
          </p:nvPr>
        </p:nvSpPr>
        <p:spPr>
          <a:xfrm>
            <a:off x="457200" y="3505200"/>
            <a:ext cx="8229600" cy="2620963"/>
          </a:xfrm>
        </p:spPr>
        <p:txBody>
          <a:bodyPr/>
          <a:lstStyle/>
          <a:p>
            <a:r>
              <a:rPr lang="en-US" dirty="0" smtClean="0"/>
              <a:t>Video is a succession of images</a:t>
            </a:r>
          </a:p>
          <a:p>
            <a:pPr lvl="1"/>
            <a:r>
              <a:rPr lang="en-US" dirty="0" smtClean="0"/>
              <a:t>Normally displayed at 30 frames per second in the US</a:t>
            </a:r>
          </a:p>
          <a:p>
            <a:r>
              <a:rPr lang="en-US" dirty="0" smtClean="0"/>
              <a:t>Similar blocks tend to appear in successive images</a:t>
            </a:r>
          </a:p>
          <a:p>
            <a:pPr lvl="1"/>
            <a:r>
              <a:rPr lang="en-US" dirty="0" smtClean="0"/>
              <a:t>Not always identical</a:t>
            </a:r>
          </a:p>
          <a:p>
            <a:pPr lvl="1"/>
            <a:r>
              <a:rPr lang="en-US" dirty="0" smtClean="0"/>
              <a:t>Not always in the same place</a:t>
            </a:r>
          </a:p>
        </p:txBody>
      </p:sp>
      <p:pic>
        <p:nvPicPr>
          <p:cNvPr id="10" name="Picture 9" descr="3 pics perspectiv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 y="1066800"/>
            <a:ext cx="7010400" cy="2368884"/>
          </a:xfrm>
          <a:prstGeom prst="rect">
            <a:avLst/>
          </a:prstGeom>
        </p:spPr>
      </p:pic>
      <p:sp>
        <p:nvSpPr>
          <p:cNvPr id="13" name="Parallelogram 12"/>
          <p:cNvSpPr/>
          <p:nvPr/>
        </p:nvSpPr>
        <p:spPr>
          <a:xfrm rot="16200000" flipV="1">
            <a:off x="2921000" y="2442125"/>
            <a:ext cx="155285" cy="140207"/>
          </a:xfrm>
          <a:prstGeom prst="parallelogram">
            <a:avLst>
              <a:gd name="adj" fmla="val 18962"/>
            </a:avLst>
          </a:prstGeom>
          <a:solidFill>
            <a:schemeClr val="tx2">
              <a:lumMod val="60000"/>
              <a:lumOff val="40000"/>
            </a:schemeClr>
          </a:solidFill>
          <a:ln w="38100" cmpd="sng">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Parallelogram 13"/>
          <p:cNvSpPr/>
          <p:nvPr/>
        </p:nvSpPr>
        <p:spPr>
          <a:xfrm rot="16200000" flipV="1">
            <a:off x="4953744" y="2396609"/>
            <a:ext cx="155285" cy="140207"/>
          </a:xfrm>
          <a:prstGeom prst="parallelogram">
            <a:avLst>
              <a:gd name="adj" fmla="val 18962"/>
            </a:avLst>
          </a:prstGeom>
          <a:solidFill>
            <a:schemeClr val="tx2">
              <a:lumMod val="60000"/>
              <a:lumOff val="40000"/>
            </a:schemeClr>
          </a:solidFill>
          <a:ln w="38100" cmpd="sng">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Parallelogram 14"/>
          <p:cNvSpPr/>
          <p:nvPr/>
        </p:nvSpPr>
        <p:spPr>
          <a:xfrm rot="16200000" flipV="1">
            <a:off x="6838040" y="2309861"/>
            <a:ext cx="155285" cy="140207"/>
          </a:xfrm>
          <a:prstGeom prst="parallelogram">
            <a:avLst>
              <a:gd name="adj" fmla="val 18962"/>
            </a:avLst>
          </a:prstGeom>
          <a:solidFill>
            <a:schemeClr val="tx2">
              <a:lumMod val="60000"/>
              <a:lumOff val="40000"/>
            </a:schemeClr>
          </a:solidFill>
          <a:ln w="38100" cmpd="sng">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6113196"/>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nodeType="with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dissolve">
                                      <p:cBhvr>
                                        <p:cTn id="16" dur="500"/>
                                        <p:tgtEl>
                                          <p:spTgt spid="11">
                                            <p:txEl>
                                              <p:pRg st="2" end="2"/>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dissolve">
                                      <p:cBhvr>
                                        <p:cTn id="19" dur="500"/>
                                        <p:tgtEl>
                                          <p:spTgt spid="11">
                                            <p:txEl>
                                              <p:pRg st="3" end="3"/>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dissolve">
                                      <p:cBhvr>
                                        <p:cTn id="2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3 pics perspectiv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 y="1066800"/>
            <a:ext cx="7010400" cy="2368884"/>
          </a:xfrm>
          <a:prstGeom prst="rect">
            <a:avLst/>
          </a:prstGeom>
        </p:spPr>
      </p:pic>
      <p:sp>
        <p:nvSpPr>
          <p:cNvPr id="16" name="Parallelogram 15"/>
          <p:cNvSpPr/>
          <p:nvPr/>
        </p:nvSpPr>
        <p:spPr>
          <a:xfrm rot="16200000" flipV="1">
            <a:off x="4953744" y="2396609"/>
            <a:ext cx="155285" cy="140207"/>
          </a:xfrm>
          <a:prstGeom prst="parallelogram">
            <a:avLst>
              <a:gd name="adj" fmla="val 18962"/>
            </a:avLst>
          </a:prstGeom>
          <a:solidFill>
            <a:schemeClr val="tx2">
              <a:lumMod val="60000"/>
              <a:lumOff val="40000"/>
            </a:schemeClr>
          </a:solidFill>
          <a:ln w="38100" cmpd="sng">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Parallelogram 16"/>
          <p:cNvSpPr/>
          <p:nvPr/>
        </p:nvSpPr>
        <p:spPr>
          <a:xfrm rot="16200000" flipV="1">
            <a:off x="6838040" y="2309862"/>
            <a:ext cx="155285" cy="140207"/>
          </a:xfrm>
          <a:prstGeom prst="parallelogram">
            <a:avLst>
              <a:gd name="adj" fmla="val 18962"/>
            </a:avLst>
          </a:prstGeom>
          <a:solidFill>
            <a:schemeClr val="tx2">
              <a:lumMod val="60000"/>
              <a:lumOff val="40000"/>
            </a:schemeClr>
          </a:solidFill>
          <a:ln w="38100" cmpd="sng">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Motion Compensated Prediction</a:t>
            </a:r>
            <a:endParaRPr lang="en-US" dirty="0"/>
          </a:p>
        </p:txBody>
      </p:sp>
      <p:sp>
        <p:nvSpPr>
          <p:cNvPr id="11" name="Content Placeholder 10"/>
          <p:cNvSpPr>
            <a:spLocks noGrp="1"/>
          </p:cNvSpPr>
          <p:nvPr>
            <p:ph idx="1"/>
          </p:nvPr>
        </p:nvSpPr>
        <p:spPr>
          <a:xfrm>
            <a:off x="457200" y="3505200"/>
            <a:ext cx="8382000" cy="2620963"/>
          </a:xfrm>
        </p:spPr>
        <p:txBody>
          <a:bodyPr/>
          <a:lstStyle/>
          <a:p>
            <a:r>
              <a:rPr lang="en-US" dirty="0" smtClean="0"/>
              <a:t>We can save bits by</a:t>
            </a:r>
          </a:p>
          <a:p>
            <a:pPr lvl="1"/>
            <a:r>
              <a:rPr lang="en-US" dirty="0" smtClean="0"/>
              <a:t>Sending the offset, as a vector (the “prediction”)</a:t>
            </a:r>
          </a:p>
          <a:p>
            <a:pPr lvl="1"/>
            <a:r>
              <a:rPr lang="en-US" dirty="0" smtClean="0"/>
              <a:t>Coding the difference between the predicted &amp; actual blocks</a:t>
            </a:r>
          </a:p>
          <a:p>
            <a:pPr lvl="2"/>
            <a:r>
              <a:rPr lang="en-US" dirty="0" smtClean="0"/>
              <a:t>If the prediction is good, then the difference matrix is made up of small numbers</a:t>
            </a:r>
            <a:endParaRPr lang="en-US" dirty="0"/>
          </a:p>
          <a:p>
            <a:pPr lvl="2"/>
            <a:r>
              <a:rPr lang="en-US" dirty="0" smtClean="0"/>
              <a:t>Therefore it shouldn’t require too many bits to send</a:t>
            </a:r>
          </a:p>
        </p:txBody>
      </p:sp>
      <p:sp>
        <p:nvSpPr>
          <p:cNvPr id="13" name="Parallelogram 12"/>
          <p:cNvSpPr/>
          <p:nvPr/>
        </p:nvSpPr>
        <p:spPr>
          <a:xfrm rot="16200000" flipV="1">
            <a:off x="2921000" y="2442125"/>
            <a:ext cx="155285" cy="140207"/>
          </a:xfrm>
          <a:prstGeom prst="parallelogram">
            <a:avLst>
              <a:gd name="adj" fmla="val 18962"/>
            </a:avLst>
          </a:prstGeom>
          <a:solidFill>
            <a:schemeClr val="tx2">
              <a:lumMod val="60000"/>
              <a:lumOff val="40000"/>
            </a:schemeClr>
          </a:solidFill>
          <a:ln w="38100" cmpd="sng">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Parallelogram 13"/>
          <p:cNvSpPr/>
          <p:nvPr/>
        </p:nvSpPr>
        <p:spPr>
          <a:xfrm rot="16200000" flipV="1">
            <a:off x="4953744" y="2396609"/>
            <a:ext cx="155285" cy="140207"/>
          </a:xfrm>
          <a:prstGeom prst="parallelogram">
            <a:avLst>
              <a:gd name="adj" fmla="val 18962"/>
            </a:avLst>
          </a:prstGeom>
          <a:pattFill prst="pct60">
            <a:fgClr>
              <a:schemeClr val="tx2">
                <a:lumMod val="20000"/>
                <a:lumOff val="80000"/>
              </a:schemeClr>
            </a:fgClr>
            <a:bgClr>
              <a:prstClr val="white"/>
            </a:bgClr>
          </a:pattFill>
          <a:ln w="3175" cmpd="sng">
            <a:solidFill>
              <a:schemeClr val="tx2">
                <a:lumMod val="60000"/>
                <a:lumOff val="4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Parallelogram 14"/>
          <p:cNvSpPr/>
          <p:nvPr/>
        </p:nvSpPr>
        <p:spPr>
          <a:xfrm rot="16200000" flipV="1">
            <a:off x="6838040" y="2309861"/>
            <a:ext cx="155285" cy="140207"/>
          </a:xfrm>
          <a:prstGeom prst="parallelogram">
            <a:avLst>
              <a:gd name="adj" fmla="val 18962"/>
            </a:avLst>
          </a:prstGeom>
          <a:pattFill prst="pct60">
            <a:fgClr>
              <a:schemeClr val="tx2">
                <a:lumMod val="20000"/>
                <a:lumOff val="80000"/>
              </a:schemeClr>
            </a:fgClr>
            <a:bgClr>
              <a:prstClr val="white"/>
            </a:bgClr>
          </a:pattFill>
          <a:ln w="3175" cmpd="sng">
            <a:solidFill>
              <a:schemeClr val="tx2">
                <a:lumMod val="60000"/>
                <a:lumOff val="4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 name="Straight Arrow Connector 3"/>
          <p:cNvCxnSpPr/>
          <p:nvPr/>
        </p:nvCxnSpPr>
        <p:spPr>
          <a:xfrm flipV="1">
            <a:off x="3084425" y="2473952"/>
            <a:ext cx="1814367" cy="32986"/>
          </a:xfrm>
          <a:prstGeom prst="straightConnector1">
            <a:avLst/>
          </a:prstGeom>
          <a:ln w="31750">
            <a:solidFill>
              <a:schemeClr val="tx2">
                <a:lumMod val="60000"/>
                <a:lumOff val="40000"/>
              </a:schemeClr>
            </a:solidFill>
            <a:headEnd type="stealth" w="lg" len="lg"/>
            <a:tailEnd type="non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5125416" y="2407980"/>
            <a:ext cx="1645474" cy="53442"/>
          </a:xfrm>
          <a:prstGeom prst="straightConnector1">
            <a:avLst/>
          </a:prstGeom>
          <a:ln w="31750">
            <a:solidFill>
              <a:schemeClr val="tx2">
                <a:lumMod val="60000"/>
                <a:lumOff val="40000"/>
              </a:schemeClr>
            </a:solidFill>
            <a:headEnd type="stealth" w="lg" len="lg"/>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184195"/>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dissolve">
                                      <p:cBhvr>
                                        <p:cTn id="10" dur="500"/>
                                        <p:tgtEl>
                                          <p:spTgt spid="11">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dissolve">
                                      <p:cBhvr>
                                        <p:cTn id="13" dur="500"/>
                                        <p:tgtEl>
                                          <p:spTgt spid="11">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dissolve">
                                      <p:cBhvr>
                                        <p:cTn id="16" dur="500"/>
                                        <p:tgtEl>
                                          <p:spTgt spid="11">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dissolve">
                                      <p:cBhvr>
                                        <p:cTn id="19" dur="500"/>
                                        <p:tgtEl>
                                          <p:spTgt spid="11">
                                            <p:txEl>
                                              <p:pRg st="4" end="4"/>
                                            </p:txEl>
                                          </p:spTgt>
                                        </p:tgtEl>
                                      </p:cBhvr>
                                    </p:animEffect>
                                  </p:childTnLst>
                                </p:cTn>
                              </p:par>
                            </p:childTnLst>
                          </p:cTn>
                        </p:par>
                        <p:par>
                          <p:cTn id="20" fill="hold">
                            <p:stCondLst>
                              <p:cond delay="500"/>
                            </p:stCondLst>
                            <p:childTnLst>
                              <p:par>
                                <p:cTn id="21" presetID="9"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par>
                                <p:cTn id="24" presetID="9" presetClass="entr" presetSubtype="0" fill="hold" grpId="1"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ssolve">
                                      <p:cBhvr>
                                        <p:cTn id="26" dur="500"/>
                                        <p:tgtEl>
                                          <p:spTgt spid="14"/>
                                        </p:tgtEl>
                                      </p:cBhvr>
                                    </p:animEffect>
                                  </p:childTnLst>
                                </p:cTn>
                              </p:par>
                            </p:childTnLst>
                          </p:cTn>
                        </p:par>
                        <p:par>
                          <p:cTn id="27" fill="hold">
                            <p:stCondLst>
                              <p:cond delay="1000"/>
                            </p:stCondLst>
                            <p:childTnLst>
                              <p:par>
                                <p:cTn id="28" presetID="9"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par>
                                <p:cTn id="31" presetID="9" presetClass="entr"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P spid="1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Difference Matrix</a:t>
            </a:r>
            <a:endParaRPr lang="en-US" dirty="0"/>
          </a:p>
        </p:txBody>
      </p:sp>
      <p:sp>
        <p:nvSpPr>
          <p:cNvPr id="3" name="Content Placeholder 2"/>
          <p:cNvSpPr>
            <a:spLocks noGrp="1"/>
          </p:cNvSpPr>
          <p:nvPr>
            <p:ph idx="1"/>
          </p:nvPr>
        </p:nvSpPr>
        <p:spPr/>
        <p:txBody>
          <a:bodyPr/>
          <a:lstStyle/>
          <a:p>
            <a:r>
              <a:rPr lang="en-US" dirty="0" smtClean="0"/>
              <a:t>The “difference” between the predicted and actual blocks is (again) a matrix</a:t>
            </a:r>
          </a:p>
          <a:p>
            <a:r>
              <a:rPr lang="en-US" dirty="0" smtClean="0"/>
              <a:t>This difference is coded just like the original picture:</a:t>
            </a:r>
          </a:p>
          <a:p>
            <a:endParaRPr lang="en-US" dirty="0"/>
          </a:p>
          <a:p>
            <a:endParaRPr lang="en-US" dirty="0" smtClean="0"/>
          </a:p>
          <a:p>
            <a:r>
              <a:rPr lang="en-US" dirty="0" smtClean="0"/>
              <a:t>Thus, there is again imprecision owing to quantization</a:t>
            </a:r>
            <a:endParaRPr lang="en-US" dirty="0"/>
          </a:p>
        </p:txBody>
      </p:sp>
      <p:grpSp>
        <p:nvGrpSpPr>
          <p:cNvPr id="4" name="Group 21"/>
          <p:cNvGrpSpPr/>
          <p:nvPr/>
        </p:nvGrpSpPr>
        <p:grpSpPr>
          <a:xfrm>
            <a:off x="103647" y="3048000"/>
            <a:ext cx="8936707" cy="990600"/>
            <a:chOff x="54893" y="2667000"/>
            <a:chExt cx="8936707" cy="990600"/>
          </a:xfrm>
        </p:grpSpPr>
        <p:sp>
          <p:nvSpPr>
            <p:cNvPr id="5" name="Rectangle 4"/>
            <p:cNvSpPr/>
            <p:nvPr/>
          </p:nvSpPr>
          <p:spPr>
            <a:xfrm>
              <a:off x="1520197" y="2667000"/>
              <a:ext cx="1684006"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DCT</a:t>
              </a:r>
              <a:endParaRPr lang="en-US" dirty="0">
                <a:solidFill>
                  <a:schemeClr val="tx1"/>
                </a:solidFill>
              </a:endParaRPr>
            </a:p>
          </p:txBody>
        </p:sp>
        <p:sp>
          <p:nvSpPr>
            <p:cNvPr id="6" name="Rectangle 5"/>
            <p:cNvSpPr/>
            <p:nvPr/>
          </p:nvSpPr>
          <p:spPr>
            <a:xfrm>
              <a:off x="3729997" y="2667000"/>
              <a:ext cx="1684006"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Quantization</a:t>
              </a:r>
              <a:endParaRPr lang="en-US" dirty="0">
                <a:solidFill>
                  <a:schemeClr val="tx1"/>
                </a:solidFill>
              </a:endParaRPr>
            </a:p>
          </p:txBody>
        </p:sp>
        <p:sp>
          <p:nvSpPr>
            <p:cNvPr id="7" name="Rectangle 6"/>
            <p:cNvSpPr/>
            <p:nvPr/>
          </p:nvSpPr>
          <p:spPr>
            <a:xfrm>
              <a:off x="5939797" y="2667000"/>
              <a:ext cx="1684006" cy="990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Entropy Coding</a:t>
              </a:r>
              <a:endParaRPr lang="en-US" dirty="0">
                <a:solidFill>
                  <a:schemeClr val="tx1"/>
                </a:solidFill>
              </a:endParaRPr>
            </a:p>
          </p:txBody>
        </p:sp>
        <p:cxnSp>
          <p:nvCxnSpPr>
            <p:cNvPr id="8" name="Straight Arrow Connector 7"/>
            <p:cNvCxnSpPr>
              <a:stCxn id="5" idx="3"/>
              <a:endCxn id="6" idx="1"/>
            </p:cNvCxnSpPr>
            <p:nvPr/>
          </p:nvCxnSpPr>
          <p:spPr>
            <a:xfrm>
              <a:off x="3204203" y="3162300"/>
              <a:ext cx="5257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6" idx="3"/>
            </p:cNvCxnSpPr>
            <p:nvPr/>
          </p:nvCxnSpPr>
          <p:spPr>
            <a:xfrm>
              <a:off x="5414003" y="3162300"/>
              <a:ext cx="5257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994403" y="3162300"/>
              <a:ext cx="5257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7623803" y="3163888"/>
              <a:ext cx="52579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4893" y="2842310"/>
              <a:ext cx="1194220" cy="646331"/>
            </a:xfrm>
            <a:prstGeom prst="rect">
              <a:avLst/>
            </a:prstGeom>
            <a:noFill/>
          </p:spPr>
          <p:txBody>
            <a:bodyPr wrap="none" rtlCol="0">
              <a:spAutoFit/>
            </a:bodyPr>
            <a:lstStyle/>
            <a:p>
              <a:pPr algn="ctr"/>
              <a:r>
                <a:rPr lang="en-US" dirty="0" smtClean="0"/>
                <a:t>difference</a:t>
              </a:r>
            </a:p>
            <a:p>
              <a:pPr algn="ctr"/>
              <a:r>
                <a:rPr lang="en-US" dirty="0" smtClean="0"/>
                <a:t>block</a:t>
              </a:r>
              <a:endParaRPr lang="en-US" dirty="0"/>
            </a:p>
          </p:txBody>
        </p:sp>
        <p:sp>
          <p:nvSpPr>
            <p:cNvPr id="13" name="TextBox 12"/>
            <p:cNvSpPr txBox="1"/>
            <p:nvPr/>
          </p:nvSpPr>
          <p:spPr>
            <a:xfrm>
              <a:off x="8077200" y="2839134"/>
              <a:ext cx="914400" cy="646331"/>
            </a:xfrm>
            <a:prstGeom prst="rect">
              <a:avLst/>
            </a:prstGeom>
            <a:noFill/>
          </p:spPr>
          <p:txBody>
            <a:bodyPr wrap="square" rtlCol="0">
              <a:spAutoFit/>
            </a:bodyPr>
            <a:lstStyle/>
            <a:p>
              <a:pPr algn="ctr"/>
              <a:r>
                <a:rPr lang="en-US" dirty="0" smtClean="0"/>
                <a:t>coded data</a:t>
              </a:r>
              <a:endParaRPr lang="en-US" dirty="0"/>
            </a:p>
          </p:txBody>
        </p:sp>
      </p:grpSp>
    </p:spTree>
    <p:extLst>
      <p:ext uri="{BB962C8B-B14F-4D97-AF65-F5344CB8AC3E}">
        <p14:creationId xmlns:p14="http://schemas.microsoft.com/office/powerpoint/2010/main" val="422367470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vocabulary: I, P, and B frames</a:t>
            </a:r>
            <a:endParaRPr lang="en-US" dirty="0"/>
          </a:p>
        </p:txBody>
      </p:sp>
      <p:sp>
        <p:nvSpPr>
          <p:cNvPr id="3" name="Content Placeholder 2"/>
          <p:cNvSpPr>
            <a:spLocks noGrp="1"/>
          </p:cNvSpPr>
          <p:nvPr>
            <p:ph idx="1"/>
          </p:nvPr>
        </p:nvSpPr>
        <p:spPr>
          <a:xfrm>
            <a:off x="457200" y="1460500"/>
            <a:ext cx="8229600" cy="4559300"/>
          </a:xfrm>
        </p:spPr>
        <p:txBody>
          <a:bodyPr/>
          <a:lstStyle/>
          <a:p>
            <a:r>
              <a:rPr lang="en-US" dirty="0" smtClean="0"/>
              <a:t>MPEG introduced the concept of I, P, and B frames</a:t>
            </a:r>
          </a:p>
          <a:p>
            <a:endParaRPr lang="en-US" dirty="0"/>
          </a:p>
          <a:p>
            <a:endParaRPr lang="en-US" dirty="0" smtClean="0"/>
          </a:p>
          <a:p>
            <a:endParaRPr lang="en-US" dirty="0"/>
          </a:p>
          <a:p>
            <a:endParaRPr lang="en-US" dirty="0" smtClean="0"/>
          </a:p>
          <a:p>
            <a:pPr marL="0" indent="0">
              <a:buNone/>
            </a:pPr>
            <a:endParaRPr lang="en-US" dirty="0" smtClean="0"/>
          </a:p>
          <a:p>
            <a:r>
              <a:rPr lang="en-US" dirty="0" smtClean="0"/>
              <a:t>In H.264 this has mostly been obsoleted by even more complexity</a:t>
            </a:r>
          </a:p>
        </p:txBody>
      </p:sp>
      <p:graphicFrame>
        <p:nvGraphicFramePr>
          <p:cNvPr id="4" name="Table 3"/>
          <p:cNvGraphicFramePr>
            <a:graphicFrameLocks noGrp="1"/>
          </p:cNvGraphicFramePr>
          <p:nvPr>
            <p:extLst>
              <p:ext uri="{D42A27DB-BD31-4B8C-83A1-F6EECF244321}">
                <p14:modId xmlns:p14="http://schemas.microsoft.com/office/powerpoint/2010/main" val="311731159"/>
              </p:ext>
            </p:extLst>
          </p:nvPr>
        </p:nvGraphicFramePr>
        <p:xfrm>
          <a:off x="1333500" y="1966688"/>
          <a:ext cx="6477000" cy="3017519"/>
        </p:xfrm>
        <a:graphic>
          <a:graphicData uri="http://schemas.openxmlformats.org/drawingml/2006/table">
            <a:tbl>
              <a:tblPr firstCol="1">
                <a:tableStyleId>{5C22544A-7EE6-4342-B048-85BDC9FD1C3A}</a:tableStyleId>
              </a:tblPr>
              <a:tblGrid>
                <a:gridCol w="3238500"/>
                <a:gridCol w="3238500"/>
              </a:tblGrid>
              <a:tr h="370840">
                <a:tc>
                  <a:txBody>
                    <a:bodyPr/>
                    <a:lstStyle/>
                    <a:p>
                      <a:r>
                        <a:rPr lang="en-US" dirty="0" smtClean="0"/>
                        <a:t>INTRA</a:t>
                      </a:r>
                      <a:endParaRPr lang="en-US" baseline="0" dirty="0" smtClean="0"/>
                    </a:p>
                    <a:p>
                      <a:r>
                        <a:rPr lang="en-US" baseline="0" dirty="0" smtClean="0"/>
                        <a:t>“I frames”</a:t>
                      </a:r>
                      <a:endParaRPr lang="en-US" dirty="0"/>
                    </a:p>
                  </a:txBody>
                  <a:tcPr/>
                </a:tc>
                <a:tc>
                  <a:txBody>
                    <a:bodyPr/>
                    <a:lstStyle/>
                    <a:p>
                      <a:r>
                        <a:rPr lang="en-US" dirty="0" smtClean="0"/>
                        <a:t>Coded</a:t>
                      </a:r>
                      <a:r>
                        <a:rPr lang="en-US" baseline="0" dirty="0" smtClean="0"/>
                        <a:t> just like a JPEG, without reference to other frames</a:t>
                      </a:r>
                    </a:p>
                    <a:p>
                      <a:r>
                        <a:rPr lang="en-US" baseline="0" dirty="0" smtClean="0"/>
                        <a:t>Useful to allow random access into video</a:t>
                      </a:r>
                      <a:endParaRPr lang="en-US" dirty="0"/>
                    </a:p>
                  </a:txBody>
                  <a:tcPr/>
                </a:tc>
              </a:tr>
              <a:tr h="370840">
                <a:tc>
                  <a:txBody>
                    <a:bodyPr/>
                    <a:lstStyle/>
                    <a:p>
                      <a:r>
                        <a:rPr lang="en-US" dirty="0" smtClean="0"/>
                        <a:t>PREDICTED</a:t>
                      </a:r>
                      <a:endParaRPr lang="en-US" baseline="0" dirty="0" smtClean="0"/>
                    </a:p>
                    <a:p>
                      <a:r>
                        <a:rPr lang="en-US" baseline="0" dirty="0" smtClean="0"/>
                        <a:t>“P frames”</a:t>
                      </a:r>
                      <a:endParaRPr lang="en-US" dirty="0"/>
                    </a:p>
                  </a:txBody>
                  <a:tcPr/>
                </a:tc>
                <a:tc>
                  <a:txBody>
                    <a:bodyPr/>
                    <a:lstStyle/>
                    <a:p>
                      <a:r>
                        <a:rPr lang="en-US" dirty="0" smtClean="0"/>
                        <a:t>Each block can be intra-coded, or can be predicted by a block from a previous</a:t>
                      </a:r>
                      <a:r>
                        <a:rPr lang="en-US" baseline="0" dirty="0" smtClean="0"/>
                        <a:t> frame</a:t>
                      </a:r>
                      <a:endParaRPr lang="en-US" dirty="0"/>
                    </a:p>
                  </a:txBody>
                  <a:tcPr/>
                </a:tc>
              </a:tr>
              <a:tr h="370840">
                <a:tc>
                  <a:txBody>
                    <a:bodyPr/>
                    <a:lstStyle/>
                    <a:p>
                      <a:r>
                        <a:rPr lang="en-US" dirty="0" smtClean="0"/>
                        <a:t>BI-DIRECTIONAL PREDICTED</a:t>
                      </a:r>
                    </a:p>
                    <a:p>
                      <a:r>
                        <a:rPr lang="en-US" dirty="0" smtClean="0"/>
                        <a:t>“B frames”</a:t>
                      </a:r>
                      <a:endParaRPr lang="en-US" dirty="0"/>
                    </a:p>
                  </a:txBody>
                  <a:tcPr/>
                </a:tc>
                <a:tc>
                  <a:txBody>
                    <a:bodyPr/>
                    <a:lstStyle/>
                    <a:p>
                      <a:r>
                        <a:rPr lang="en-US" dirty="0" smtClean="0"/>
                        <a:t>Blocks</a:t>
                      </a:r>
                      <a:r>
                        <a:rPr lang="en-US" baseline="0" dirty="0" smtClean="0"/>
                        <a:t> can be intra-coded, or can be predicted by a block in a previous or succeeding frame</a:t>
                      </a:r>
                      <a:endParaRPr lang="en-US" dirty="0"/>
                    </a:p>
                  </a:txBody>
                  <a:tcPr/>
                </a:tc>
              </a:tr>
            </a:tbl>
          </a:graphicData>
        </a:graphic>
      </p:graphicFrame>
    </p:spTree>
    <p:extLst>
      <p:ext uri="{BB962C8B-B14F-4D97-AF65-F5344CB8AC3E}">
        <p14:creationId xmlns:p14="http://schemas.microsoft.com/office/powerpoint/2010/main" val="285171550"/>
      </p:ext>
    </p:extLst>
  </p:cSld>
  <p:clrMapOvr>
    <a:masterClrMapping/>
  </p:clrMapOvr>
  <p:transition xmlns:p14="http://schemas.microsoft.com/office/powerpoint/2010/mai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638300" y="1752600"/>
            <a:ext cx="5867400" cy="4373563"/>
          </a:xfrm>
        </p:spPr>
        <p:txBody>
          <a:bodyPr/>
          <a:lstStyle/>
          <a:p>
            <a:r>
              <a:rPr lang="en-US" dirty="0" smtClean="0">
                <a:solidFill>
                  <a:srgbClr val="A6A6A6"/>
                </a:solidFill>
              </a:rPr>
              <a:t>Overview of how image and video compression works</a:t>
            </a:r>
          </a:p>
          <a:p>
            <a:r>
              <a:rPr lang="en-US" dirty="0" smtClean="0"/>
              <a:t>Discussion of issues specific to law enforcement</a:t>
            </a:r>
          </a:p>
        </p:txBody>
      </p:sp>
    </p:spTree>
    <p:extLst>
      <p:ext uri="{BB962C8B-B14F-4D97-AF65-F5344CB8AC3E}">
        <p14:creationId xmlns:p14="http://schemas.microsoft.com/office/powerpoint/2010/main" val="1690691688"/>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for Law Enforcement</a:t>
            </a:r>
            <a:endParaRPr lang="en-US" dirty="0"/>
          </a:p>
        </p:txBody>
      </p:sp>
      <p:sp>
        <p:nvSpPr>
          <p:cNvPr id="3" name="Content Placeholder 2"/>
          <p:cNvSpPr>
            <a:spLocks noGrp="1"/>
          </p:cNvSpPr>
          <p:nvPr>
            <p:ph idx="1"/>
          </p:nvPr>
        </p:nvSpPr>
        <p:spPr/>
        <p:txBody>
          <a:bodyPr/>
          <a:lstStyle/>
          <a:p>
            <a:r>
              <a:rPr lang="en-US" dirty="0" smtClean="0"/>
              <a:t>Three issues arise with digital compressed media:</a:t>
            </a:r>
          </a:p>
          <a:p>
            <a:pPr lvl="1">
              <a:spcBef>
                <a:spcPts val="2400"/>
              </a:spcBef>
            </a:pPr>
            <a:r>
              <a:rPr lang="en-US" dirty="0" smtClean="0"/>
              <a:t>How to prove that digital evidence depicts “reality” when it has been compressed with a </a:t>
            </a:r>
            <a:r>
              <a:rPr lang="en-US" dirty="0" err="1" smtClean="0"/>
              <a:t>lossy</a:t>
            </a:r>
            <a:r>
              <a:rPr lang="en-US" dirty="0" smtClean="0"/>
              <a:t> algorithm?</a:t>
            </a:r>
          </a:p>
          <a:p>
            <a:pPr lvl="1">
              <a:spcBef>
                <a:spcPts val="2400"/>
              </a:spcBef>
            </a:pPr>
            <a:r>
              <a:rPr lang="en-US" dirty="0" smtClean="0"/>
              <a:t>How to prove that a particular digital file has not been altered since the time of capture?</a:t>
            </a:r>
          </a:p>
          <a:p>
            <a:pPr lvl="1">
              <a:spcBef>
                <a:spcPts val="2400"/>
              </a:spcBef>
            </a:pPr>
            <a:r>
              <a:rPr lang="en-US" dirty="0" smtClean="0"/>
              <a:t>How to ensure that my files will be readable in 5, 10, 20 years?</a:t>
            </a:r>
            <a:endParaRPr lang="en-US" dirty="0"/>
          </a:p>
        </p:txBody>
      </p:sp>
    </p:spTree>
    <p:extLst>
      <p:ext uri="{BB962C8B-B14F-4D97-AF65-F5344CB8AC3E}">
        <p14:creationId xmlns:p14="http://schemas.microsoft.com/office/powerpoint/2010/main" val="1030920532"/>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take-home message</a:t>
            </a:r>
            <a:endParaRPr lang="en-US" dirty="0"/>
          </a:p>
        </p:txBody>
      </p:sp>
      <p:sp>
        <p:nvSpPr>
          <p:cNvPr id="3" name="Content Placeholder 2"/>
          <p:cNvSpPr>
            <a:spLocks noGrp="1"/>
          </p:cNvSpPr>
          <p:nvPr>
            <p:ph idx="1"/>
          </p:nvPr>
        </p:nvSpPr>
        <p:spPr/>
        <p:txBody>
          <a:bodyPr/>
          <a:lstStyle/>
          <a:p>
            <a:r>
              <a:rPr lang="en-US" dirty="0" smtClean="0"/>
              <a:t>There is unnecessary fear around digital video compression when used in a legal setting</a:t>
            </a:r>
          </a:p>
          <a:p>
            <a:r>
              <a:rPr lang="en-US" dirty="0" smtClean="0"/>
              <a:t>Technical terms like “</a:t>
            </a:r>
            <a:r>
              <a:rPr lang="en-US" dirty="0" err="1" smtClean="0"/>
              <a:t>lossiness</a:t>
            </a:r>
            <a:r>
              <a:rPr lang="en-US" dirty="0" smtClean="0"/>
              <a:t>” and “prediction” have caused a PR problem!</a:t>
            </a:r>
          </a:p>
          <a:p>
            <a:pPr lvl="1"/>
            <a:r>
              <a:rPr lang="en-US" dirty="0" smtClean="0"/>
              <a:t>These terms have precise technical meaning that differs from their everyday meaning</a:t>
            </a:r>
          </a:p>
          <a:p>
            <a:pPr lvl="1"/>
            <a:r>
              <a:rPr lang="en-US" dirty="0" smtClean="0"/>
              <a:t>They are not scary concepts</a:t>
            </a:r>
          </a:p>
          <a:p>
            <a:r>
              <a:rPr lang="en-US" dirty="0" smtClean="0"/>
              <a:t>Bottom line: </a:t>
            </a:r>
          </a:p>
          <a:p>
            <a:pPr lvl="1"/>
            <a:r>
              <a:rPr lang="en-US" dirty="0" smtClean="0"/>
              <a:t>Digital video compression works</a:t>
            </a:r>
          </a:p>
          <a:p>
            <a:pPr lvl="1"/>
            <a:r>
              <a:rPr lang="en-US" dirty="0" smtClean="0"/>
              <a:t>Nobody finds someone else’s kids in their vacation videos!</a:t>
            </a:r>
            <a:endParaRPr lang="en-US" dirty="0"/>
          </a:p>
        </p:txBody>
      </p:sp>
    </p:spTree>
    <p:extLst>
      <p:ext uri="{BB962C8B-B14F-4D97-AF65-F5344CB8AC3E}">
        <p14:creationId xmlns:p14="http://schemas.microsoft.com/office/powerpoint/2010/main" val="3126493644"/>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Fear, Uncertainty, Doubt: Lossiness</a:t>
            </a:r>
            <a:endParaRPr lang="en-US" dirty="0"/>
          </a:p>
        </p:txBody>
      </p:sp>
      <p:sp>
        <p:nvSpPr>
          <p:cNvPr id="9" name="Content Placeholder 8"/>
          <p:cNvSpPr>
            <a:spLocks noGrp="1"/>
          </p:cNvSpPr>
          <p:nvPr>
            <p:ph idx="1"/>
          </p:nvPr>
        </p:nvSpPr>
        <p:spPr/>
        <p:txBody>
          <a:bodyPr/>
          <a:lstStyle/>
          <a:p>
            <a:r>
              <a:rPr lang="en-US" dirty="0" smtClean="0"/>
              <a:t>As a society we are getting used to </a:t>
            </a:r>
            <a:r>
              <a:rPr lang="en-US" dirty="0" err="1" smtClean="0"/>
              <a:t>lossy</a:t>
            </a:r>
            <a:r>
              <a:rPr lang="en-US" dirty="0" smtClean="0"/>
              <a:t> compression:</a:t>
            </a:r>
          </a:p>
          <a:p>
            <a:pPr lvl="1"/>
            <a:r>
              <a:rPr lang="en-US" dirty="0" smtClean="0"/>
              <a:t>DVDs</a:t>
            </a:r>
          </a:p>
          <a:p>
            <a:pPr lvl="1"/>
            <a:r>
              <a:rPr lang="en-US" dirty="0" smtClean="0"/>
              <a:t>MP3s / iPods</a:t>
            </a:r>
          </a:p>
          <a:p>
            <a:pPr lvl="1"/>
            <a:r>
              <a:rPr lang="en-US" dirty="0" smtClean="0"/>
              <a:t>Digital point-and-shoot cameras</a:t>
            </a:r>
          </a:p>
          <a:p>
            <a:r>
              <a:rPr lang="en-US" dirty="0" smtClean="0"/>
              <a:t>The legal question:</a:t>
            </a:r>
          </a:p>
          <a:p>
            <a:pPr lvl="1"/>
            <a:r>
              <a:rPr lang="en-US" dirty="0" smtClean="0"/>
              <a:t>Whether a digital file accurately depicts what happened!</a:t>
            </a:r>
          </a:p>
          <a:p>
            <a:r>
              <a:rPr lang="en-US" dirty="0" smtClean="0"/>
              <a:t>So we need to set up systems where we can testify that the file is indeed an accurate depiction</a:t>
            </a:r>
          </a:p>
        </p:txBody>
      </p:sp>
    </p:spTree>
    <p:extLst>
      <p:ext uri="{BB962C8B-B14F-4D97-AF65-F5344CB8AC3E}">
        <p14:creationId xmlns:p14="http://schemas.microsoft.com/office/powerpoint/2010/main" val="4148270967"/>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Fear, Uncertainty, Doubt: </a:t>
            </a:r>
            <a:r>
              <a:rPr lang="en-US" dirty="0" err="1" smtClean="0"/>
              <a:t>Lossiness</a:t>
            </a:r>
            <a:endParaRPr lang="en-US" dirty="0"/>
          </a:p>
        </p:txBody>
      </p:sp>
      <p:sp>
        <p:nvSpPr>
          <p:cNvPr id="7" name="Rectangle 6"/>
          <p:cNvSpPr/>
          <p:nvPr/>
        </p:nvSpPr>
        <p:spPr>
          <a:xfrm>
            <a:off x="838200" y="1447800"/>
            <a:ext cx="7696200" cy="4524316"/>
          </a:xfrm>
          <a:prstGeom prst="rect">
            <a:avLst/>
          </a:prstGeom>
        </p:spPr>
        <p:txBody>
          <a:bodyPr wrap="square">
            <a:spAutoFit/>
          </a:bodyPr>
          <a:lstStyle/>
          <a:p>
            <a:r>
              <a:rPr lang="en-US" dirty="0" smtClean="0"/>
              <a:t>Federal Rules of Evidence, Article X (Contents of Writings, Recordings and Photographs), Rule 101(1) defines writings and recordings to include magnetic, mechanical or electronic recordings. Rule 101(3) states that if data are stored in a computer or similar device, any printout or other output readable by sight, shown to reflect the data accurately, is an "original". Rule 101(4) states that a duplicate is a counterpart produced by the same impression as the original…by mechanical or electronic re-recording, … or by other equivalent techniques which accurately reproduces the original. And Rule 103 (Admissibility of Duplicates) states a duplicate is admissible to the same extent as an original unless (1) a genuine question is raised as to the authenticity of the original or (2) in the circumstances it would be unfair to admit the duplicate in lieu of the original.</a:t>
            </a:r>
            <a:br>
              <a:rPr lang="en-US" dirty="0" smtClean="0"/>
            </a:br>
            <a:endParaRPr lang="en-US" dirty="0" smtClean="0"/>
          </a:p>
          <a:p>
            <a:pPr algn="r"/>
            <a:r>
              <a:rPr lang="en-US" dirty="0" smtClean="0"/>
              <a:t>—Staggs, Steven B., “The Admissibility of Digital Photographs in Court”, </a:t>
            </a:r>
            <a:r>
              <a:rPr lang="en-US" dirty="0" err="1" smtClean="0"/>
              <a:t>http://www.crime-scene-investigator.net/admissibilityofdigital.html</a:t>
            </a:r>
            <a:endParaRPr lang="en-US" dirty="0"/>
          </a:p>
        </p:txBody>
      </p:sp>
    </p:spTree>
    <p:extLst>
      <p:ext uri="{BB962C8B-B14F-4D97-AF65-F5344CB8AC3E}">
        <p14:creationId xmlns:p14="http://schemas.microsoft.com/office/powerpoint/2010/main" val="18050530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 a digital file altered?</a:t>
            </a:r>
            <a:endParaRPr lang="en-US" dirty="0"/>
          </a:p>
        </p:txBody>
      </p:sp>
      <p:sp>
        <p:nvSpPr>
          <p:cNvPr id="3" name="Content Placeholder 2"/>
          <p:cNvSpPr>
            <a:spLocks noGrp="1"/>
          </p:cNvSpPr>
          <p:nvPr>
            <p:ph idx="1"/>
          </p:nvPr>
        </p:nvSpPr>
        <p:spPr/>
        <p:txBody>
          <a:bodyPr/>
          <a:lstStyle/>
          <a:p>
            <a:r>
              <a:rPr lang="en-US" dirty="0" smtClean="0"/>
              <a:t>How to prove that a digital file hasn’t been altered after recording</a:t>
            </a:r>
          </a:p>
          <a:p>
            <a:r>
              <a:rPr lang="en-US" dirty="0" smtClean="0"/>
              <a:t>Some vendors (including Cardinal Peak!) offer “checksums” to “prove” that a file hasn’t been altered</a:t>
            </a:r>
          </a:p>
          <a:p>
            <a:pPr lvl="1"/>
            <a:r>
              <a:rPr lang="en-US" dirty="0" smtClean="0"/>
              <a:t>These checksums may be helpful but are relatively easy to defeat, and should not be relied on</a:t>
            </a:r>
          </a:p>
          <a:p>
            <a:r>
              <a:rPr lang="en-US" dirty="0" smtClean="0"/>
              <a:t>The only full solution:</a:t>
            </a:r>
          </a:p>
          <a:p>
            <a:pPr lvl="1"/>
            <a:r>
              <a:rPr lang="en-US" dirty="0" smtClean="0"/>
              <a:t>Keep your original file in a reliable archive</a:t>
            </a:r>
          </a:p>
          <a:p>
            <a:pPr lvl="1"/>
            <a:r>
              <a:rPr lang="en-US" dirty="0" smtClean="0"/>
              <a:t>Ensure that the chain of custody is preserved!</a:t>
            </a:r>
            <a:endParaRPr lang="en-US" dirty="0"/>
          </a:p>
        </p:txBody>
      </p:sp>
    </p:spTree>
    <p:extLst>
      <p:ext uri="{BB962C8B-B14F-4D97-AF65-F5344CB8AC3E}">
        <p14:creationId xmlns:p14="http://schemas.microsoft.com/office/powerpoint/2010/main" val="501185636"/>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743200" y="2265562"/>
            <a:ext cx="5118911" cy="1835677"/>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schemeClr val="tx1"/>
              </a:solidFill>
              <a:latin typeface="Arial"/>
              <a:cs typeface="Arial"/>
            </a:endParaRPr>
          </a:p>
        </p:txBody>
      </p:sp>
      <p:sp>
        <p:nvSpPr>
          <p:cNvPr id="2" name="Title 1"/>
          <p:cNvSpPr>
            <a:spLocks noGrp="1"/>
          </p:cNvSpPr>
          <p:nvPr>
            <p:ph type="title"/>
          </p:nvPr>
        </p:nvSpPr>
        <p:spPr/>
        <p:txBody>
          <a:bodyPr/>
          <a:lstStyle/>
          <a:p>
            <a:r>
              <a:rPr lang="en-US" dirty="0" smtClean="0"/>
              <a:t>Why checksum systems are oversold</a:t>
            </a:r>
            <a:endParaRPr lang="en-US" dirty="0"/>
          </a:p>
        </p:txBody>
      </p:sp>
      <p:sp>
        <p:nvSpPr>
          <p:cNvPr id="3" name="Content Placeholder 2"/>
          <p:cNvSpPr>
            <a:spLocks noGrp="1"/>
          </p:cNvSpPr>
          <p:nvPr>
            <p:ph idx="1"/>
          </p:nvPr>
        </p:nvSpPr>
        <p:spPr>
          <a:xfrm>
            <a:off x="457200" y="1460501"/>
            <a:ext cx="8229600" cy="977900"/>
          </a:xfrm>
        </p:spPr>
        <p:txBody>
          <a:bodyPr/>
          <a:lstStyle/>
          <a:p>
            <a:r>
              <a:rPr lang="en-US" dirty="0" smtClean="0"/>
              <a:t>All checksum systems rely on some variation of the following:</a:t>
            </a:r>
            <a:endParaRPr lang="en-US" dirty="0"/>
          </a:p>
        </p:txBody>
      </p:sp>
      <p:sp>
        <p:nvSpPr>
          <p:cNvPr id="4" name="Document 3"/>
          <p:cNvSpPr/>
          <p:nvPr/>
        </p:nvSpPr>
        <p:spPr>
          <a:xfrm>
            <a:off x="1181100" y="2744788"/>
            <a:ext cx="1143000" cy="1371600"/>
          </a:xfrm>
          <a:prstGeom prst="flowChartDocument">
            <a:avLst/>
          </a:prstGeom>
          <a:gradFill flip="none" rotWithShape="1">
            <a:gsLst>
              <a:gs pos="0">
                <a:schemeClr val="accent2">
                  <a:lumMod val="40000"/>
                  <a:lumOff val="60000"/>
                </a:schemeClr>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latin typeface="Arial"/>
                <a:cs typeface="Arial"/>
              </a:rPr>
              <a:t>Digital Source File</a:t>
            </a:r>
          </a:p>
        </p:txBody>
      </p:sp>
      <p:sp>
        <p:nvSpPr>
          <p:cNvPr id="5" name="Pentagon 4"/>
          <p:cNvSpPr/>
          <p:nvPr/>
        </p:nvSpPr>
        <p:spPr>
          <a:xfrm>
            <a:off x="3257550" y="3072607"/>
            <a:ext cx="2133600" cy="715963"/>
          </a:xfrm>
          <a:prstGeom prst="homePlat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smtClean="0">
                <a:solidFill>
                  <a:schemeClr val="tx1"/>
                </a:solidFill>
                <a:latin typeface="Arial"/>
                <a:cs typeface="Arial"/>
              </a:rPr>
              <a:t>Magic Formula</a:t>
            </a:r>
          </a:p>
        </p:txBody>
      </p:sp>
      <p:sp>
        <p:nvSpPr>
          <p:cNvPr id="6" name="TextBox 5"/>
          <p:cNvSpPr txBox="1"/>
          <p:nvPr/>
        </p:nvSpPr>
        <p:spPr>
          <a:xfrm>
            <a:off x="3397900" y="2329934"/>
            <a:ext cx="1891000" cy="369332"/>
          </a:xfrm>
          <a:prstGeom prst="rect">
            <a:avLst/>
          </a:prstGeom>
          <a:noFill/>
        </p:spPr>
        <p:txBody>
          <a:bodyPr wrap="none" rtlCol="0">
            <a:spAutoFit/>
          </a:bodyPr>
          <a:lstStyle/>
          <a:p>
            <a:r>
              <a:rPr lang="en-US" dirty="0" smtClean="0">
                <a:latin typeface="Arial"/>
                <a:cs typeface="Arial"/>
              </a:rPr>
              <a:t>Clock Reference</a:t>
            </a:r>
          </a:p>
        </p:txBody>
      </p:sp>
      <p:cxnSp>
        <p:nvCxnSpPr>
          <p:cNvPr id="12" name="Straight Connector 11"/>
          <p:cNvCxnSpPr/>
          <p:nvPr/>
        </p:nvCxnSpPr>
        <p:spPr>
          <a:xfrm>
            <a:off x="2543175" y="3429794"/>
            <a:ext cx="495300" cy="1588"/>
          </a:xfrm>
          <a:prstGeom prst="line">
            <a:avLst/>
          </a:prstGeom>
          <a:ln w="1270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4067175" y="2823091"/>
            <a:ext cx="247650" cy="1588"/>
          </a:xfrm>
          <a:prstGeom prst="line">
            <a:avLst/>
          </a:prstGeom>
          <a:ln w="1270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Document 14"/>
          <p:cNvSpPr/>
          <p:nvPr/>
        </p:nvSpPr>
        <p:spPr>
          <a:xfrm>
            <a:off x="6324600" y="3189149"/>
            <a:ext cx="1371600" cy="482878"/>
          </a:xfrm>
          <a:prstGeom prst="flowChartDocument">
            <a:avLst/>
          </a:prstGeom>
          <a:gradFill flip="none" rotWithShape="1">
            <a:gsLst>
              <a:gs pos="0">
                <a:schemeClr val="accent2">
                  <a:lumMod val="40000"/>
                  <a:lumOff val="60000"/>
                </a:schemeClr>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latin typeface="Arial"/>
                <a:cs typeface="Arial"/>
              </a:rPr>
              <a:t>Checksum</a:t>
            </a:r>
          </a:p>
        </p:txBody>
      </p:sp>
      <p:cxnSp>
        <p:nvCxnSpPr>
          <p:cNvPr id="16" name="Straight Connector 15"/>
          <p:cNvCxnSpPr/>
          <p:nvPr/>
        </p:nvCxnSpPr>
        <p:spPr>
          <a:xfrm>
            <a:off x="5610225" y="3429794"/>
            <a:ext cx="495300" cy="1588"/>
          </a:xfrm>
          <a:prstGeom prst="line">
            <a:avLst/>
          </a:prstGeom>
          <a:ln w="12700">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Content Placeholder 2"/>
          <p:cNvSpPr txBox="1">
            <a:spLocks/>
          </p:cNvSpPr>
          <p:nvPr/>
        </p:nvSpPr>
        <p:spPr bwMode="auto">
          <a:xfrm>
            <a:off x="457200" y="4343400"/>
            <a:ext cx="8229600" cy="1587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100000"/>
              </a:lnSpc>
              <a:spcBef>
                <a:spcPts val="1800"/>
              </a:spcBef>
              <a:spcAft>
                <a:spcPct val="0"/>
              </a:spcAft>
              <a:buClr>
                <a:schemeClr val="tx2"/>
              </a:buClr>
              <a:buSzTx/>
              <a:buFont typeface="Lucida Grande" charset="0"/>
              <a:buChar char="▸"/>
              <a:tabLst/>
              <a:defRPr/>
            </a:pPr>
            <a:r>
              <a:rPr kumimoji="0" lang="en-US" sz="2400" b="1" i="0" u="none" strike="noStrike" kern="1200" cap="none" spc="0" normalizeH="0" baseline="0" noProof="0" dirty="0" smtClean="0">
                <a:ln>
                  <a:noFill/>
                </a:ln>
                <a:solidFill>
                  <a:schemeClr val="tx1"/>
                </a:solidFill>
                <a:effectLst/>
                <a:uLnTx/>
                <a:uFillTx/>
                <a:latin typeface="Arial"/>
                <a:ea typeface="ＭＳ Ｐゴシック" pitchFamily="-65" charset="-128"/>
                <a:cs typeface="Arial"/>
              </a:rPr>
              <a:t>The problem is that </a:t>
            </a:r>
            <a:r>
              <a:rPr lang="en-US" sz="2400" b="1" dirty="0" smtClean="0">
                <a:latin typeface="Arial"/>
                <a:ea typeface="ＭＳ Ｐゴシック" pitchFamily="-65" charset="-128"/>
                <a:cs typeface="Arial"/>
              </a:rPr>
              <a:t>all systems are only as secure as control over the highlighted sections</a:t>
            </a:r>
          </a:p>
          <a:p>
            <a:pPr marL="742950" lvl="1" indent="-285750" eaLnBrk="0" hangingPunct="0">
              <a:spcBef>
                <a:spcPts val="1200"/>
              </a:spcBef>
              <a:buFont typeface="Wingdings" charset="2"/>
              <a:buChar char="§"/>
            </a:pPr>
            <a:r>
              <a:rPr lang="en-US" sz="2200" dirty="0" smtClean="0">
                <a:latin typeface="Arial"/>
                <a:ea typeface="ＭＳ Ｐゴシック" pitchFamily="-65" charset="-128"/>
                <a:cs typeface="Arial"/>
              </a:rPr>
              <a:t>…and the highlighted sections are in the physical control of the user – meaning YOU – thus subject to hacking</a:t>
            </a:r>
          </a:p>
        </p:txBody>
      </p:sp>
    </p:spTree>
    <p:extLst>
      <p:ext uri="{BB962C8B-B14F-4D97-AF65-F5344CB8AC3E}">
        <p14:creationId xmlns:p14="http://schemas.microsoft.com/office/powerpoint/2010/main" val="2487997893"/>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checksum systems are oversold </a:t>
            </a:r>
            <a:endParaRPr lang="en-US" dirty="0"/>
          </a:p>
        </p:txBody>
      </p:sp>
      <p:sp>
        <p:nvSpPr>
          <p:cNvPr id="3" name="Content Placeholder 2"/>
          <p:cNvSpPr>
            <a:spLocks noGrp="1"/>
          </p:cNvSpPr>
          <p:nvPr>
            <p:ph idx="1"/>
          </p:nvPr>
        </p:nvSpPr>
        <p:spPr>
          <a:xfrm>
            <a:off x="457200" y="1752600"/>
            <a:ext cx="8229600" cy="4330699"/>
          </a:xfrm>
        </p:spPr>
        <p:txBody>
          <a:bodyPr/>
          <a:lstStyle/>
          <a:p>
            <a:r>
              <a:rPr lang="en-US" dirty="0" err="1" smtClean="0"/>
              <a:t>Kerckhoff’s</a:t>
            </a:r>
            <a:r>
              <a:rPr lang="en-US" dirty="0" smtClean="0"/>
              <a:t> Principle is a fundamental </a:t>
            </a:r>
            <a:br>
              <a:rPr lang="en-US" dirty="0" smtClean="0"/>
            </a:br>
            <a:r>
              <a:rPr lang="en-US" dirty="0" smtClean="0"/>
              <a:t>axiom of cryptography:</a:t>
            </a:r>
          </a:p>
          <a:p>
            <a:pPr marL="457200" indent="0">
              <a:buNone/>
            </a:pPr>
            <a:r>
              <a:rPr lang="en-US" b="0" dirty="0" smtClean="0"/>
              <a:t>“A cryptosystem should be secure even </a:t>
            </a:r>
            <a:br>
              <a:rPr lang="en-US" b="0" dirty="0" smtClean="0"/>
            </a:br>
            <a:r>
              <a:rPr lang="en-US" b="0" dirty="0" smtClean="0"/>
              <a:t>if everything about the system, except </a:t>
            </a:r>
            <a:br>
              <a:rPr lang="en-US" b="0" dirty="0" smtClean="0"/>
            </a:br>
            <a:r>
              <a:rPr lang="en-US" b="0" dirty="0" smtClean="0"/>
              <a:t>the key, is public knowledge.”</a:t>
            </a:r>
          </a:p>
          <a:p>
            <a:pPr>
              <a:spcBef>
                <a:spcPts val="3000"/>
              </a:spcBef>
            </a:pPr>
            <a:r>
              <a:rPr lang="en-US" dirty="0" smtClean="0"/>
              <a:t>Checksum systems violate the principle in two ways:</a:t>
            </a:r>
          </a:p>
          <a:p>
            <a:pPr lvl="1"/>
            <a:r>
              <a:rPr lang="en-US" dirty="0" smtClean="0"/>
              <a:t>They rely on keeping the “Magic Formula” secret</a:t>
            </a:r>
          </a:p>
          <a:p>
            <a:pPr lvl="1"/>
            <a:r>
              <a:rPr lang="en-US" dirty="0" smtClean="0"/>
              <a:t>The key is necessarily stored on the device performing the checksum, and thus discoverable</a:t>
            </a:r>
            <a:endParaRPr lang="en-US" dirty="0"/>
          </a:p>
        </p:txBody>
      </p:sp>
      <p:pic>
        <p:nvPicPr>
          <p:cNvPr id="14" name="Picture 13"/>
          <p:cNvPicPr>
            <a:picLocks noChangeAspect="1"/>
          </p:cNvPicPr>
          <p:nvPr/>
        </p:nvPicPr>
        <p:blipFill>
          <a:blip r:embed="rId2"/>
          <a:stretch>
            <a:fillRect/>
          </a:stretch>
        </p:blipFill>
        <p:spPr>
          <a:xfrm>
            <a:off x="6848939" y="1371600"/>
            <a:ext cx="1878922" cy="2574524"/>
          </a:xfrm>
          <a:prstGeom prst="rect">
            <a:avLst/>
          </a:prstGeom>
        </p:spPr>
      </p:pic>
      <p:sp>
        <p:nvSpPr>
          <p:cNvPr id="19" name="TextBox 18"/>
          <p:cNvSpPr txBox="1"/>
          <p:nvPr/>
        </p:nvSpPr>
        <p:spPr>
          <a:xfrm>
            <a:off x="6583245" y="3946124"/>
            <a:ext cx="2410310" cy="276999"/>
          </a:xfrm>
          <a:prstGeom prst="rect">
            <a:avLst/>
          </a:prstGeom>
          <a:noFill/>
        </p:spPr>
        <p:txBody>
          <a:bodyPr wrap="none" rtlCol="0">
            <a:spAutoFit/>
          </a:bodyPr>
          <a:lstStyle/>
          <a:p>
            <a:r>
              <a:rPr lang="en-US" sz="1200" dirty="0" err="1" smtClean="0">
                <a:latin typeface="Arial"/>
                <a:cs typeface="Arial"/>
              </a:rPr>
              <a:t>Auguste</a:t>
            </a:r>
            <a:r>
              <a:rPr lang="en-US" sz="1200" dirty="0" smtClean="0">
                <a:latin typeface="Arial"/>
                <a:cs typeface="Arial"/>
              </a:rPr>
              <a:t> </a:t>
            </a:r>
            <a:r>
              <a:rPr lang="en-US" sz="1200" dirty="0" err="1" smtClean="0">
                <a:latin typeface="Arial"/>
                <a:cs typeface="Arial"/>
              </a:rPr>
              <a:t>Kerckhoffs</a:t>
            </a:r>
            <a:r>
              <a:rPr lang="en-US" sz="1200" dirty="0" smtClean="0">
                <a:latin typeface="Arial"/>
                <a:cs typeface="Arial"/>
              </a:rPr>
              <a:t> (1835-1903)</a:t>
            </a:r>
          </a:p>
        </p:txBody>
      </p:sp>
    </p:spTree>
    <p:extLst>
      <p:ext uri="{BB962C8B-B14F-4D97-AF65-F5344CB8AC3E}">
        <p14:creationId xmlns:p14="http://schemas.microsoft.com/office/powerpoint/2010/main" val="15483860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Standards</a:t>
            </a:r>
            <a:endParaRPr lang="en-US" dirty="0"/>
          </a:p>
        </p:txBody>
      </p:sp>
      <p:sp>
        <p:nvSpPr>
          <p:cNvPr id="3" name="Content Placeholder 2"/>
          <p:cNvSpPr>
            <a:spLocks noGrp="1"/>
          </p:cNvSpPr>
          <p:nvPr>
            <p:ph idx="1"/>
          </p:nvPr>
        </p:nvSpPr>
        <p:spPr/>
        <p:txBody>
          <a:bodyPr/>
          <a:lstStyle/>
          <a:p>
            <a:r>
              <a:rPr lang="en-US" dirty="0" smtClean="0"/>
              <a:t>The area of digital media is mostly based on open standards</a:t>
            </a:r>
          </a:p>
          <a:p>
            <a:pPr lvl="1"/>
            <a:r>
              <a:rPr lang="en-US" dirty="0" smtClean="0"/>
              <a:t>An Open Standard is one that any vendor can gain access to, on a level playing field</a:t>
            </a:r>
          </a:p>
          <a:p>
            <a:pPr lvl="1"/>
            <a:r>
              <a:rPr lang="en-US" dirty="0" smtClean="0"/>
              <a:t>If license fees are involved, they need to be fair</a:t>
            </a:r>
          </a:p>
          <a:p>
            <a:r>
              <a:rPr lang="en-US" dirty="0" smtClean="0"/>
              <a:t>Customers should prefer open standards</a:t>
            </a:r>
          </a:p>
          <a:p>
            <a:pPr lvl="1"/>
            <a:r>
              <a:rPr lang="en-US" dirty="0" smtClean="0"/>
              <a:t>Prevents lock-in to a single vendor</a:t>
            </a:r>
          </a:p>
          <a:p>
            <a:pPr lvl="1"/>
            <a:r>
              <a:rPr lang="en-US" dirty="0" smtClean="0"/>
              <a:t>Increases likelihood that files will be readable years into the future</a:t>
            </a:r>
          </a:p>
        </p:txBody>
      </p:sp>
    </p:spTree>
    <p:extLst>
      <p:ext uri="{BB962C8B-B14F-4D97-AF65-F5344CB8AC3E}">
        <p14:creationId xmlns:p14="http://schemas.microsoft.com/office/powerpoint/2010/main" val="978725270"/>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 Lessons</a:t>
            </a:r>
            <a:endParaRPr lang="en-US" dirty="0"/>
          </a:p>
        </p:txBody>
      </p:sp>
      <p:sp>
        <p:nvSpPr>
          <p:cNvPr id="3" name="Content Placeholder 2"/>
          <p:cNvSpPr>
            <a:spLocks noGrp="1"/>
          </p:cNvSpPr>
          <p:nvPr>
            <p:ph idx="1"/>
          </p:nvPr>
        </p:nvSpPr>
        <p:spPr>
          <a:xfrm>
            <a:off x="457200" y="1676400"/>
            <a:ext cx="8229600" cy="4449763"/>
          </a:xfrm>
        </p:spPr>
        <p:txBody>
          <a:bodyPr/>
          <a:lstStyle/>
          <a:p>
            <a:pPr marL="457200" indent="-457200">
              <a:buFont typeface="+mj-lt"/>
              <a:buAutoNum type="arabicParenR"/>
            </a:pPr>
            <a:r>
              <a:rPr lang="en-US" dirty="0" smtClean="0"/>
              <a:t>Ensure the </a:t>
            </a:r>
            <a:r>
              <a:rPr lang="en-US" u="sng" dirty="0" smtClean="0"/>
              <a:t>continuous possession </a:t>
            </a:r>
            <a:r>
              <a:rPr lang="en-US" dirty="0" smtClean="0"/>
              <a:t>of the unaltered digital file using standard chain of custody procedures</a:t>
            </a:r>
          </a:p>
          <a:p>
            <a:pPr marL="457200" indent="-457200">
              <a:buFont typeface="+mj-lt"/>
              <a:buAutoNum type="arabicParenR"/>
            </a:pPr>
            <a:r>
              <a:rPr lang="en-US" dirty="0" smtClean="0"/>
              <a:t>Be able to testify that the digital recording represents a </a:t>
            </a:r>
            <a:r>
              <a:rPr lang="en-US" u="sng" dirty="0" smtClean="0"/>
              <a:t>true and accurate</a:t>
            </a:r>
            <a:r>
              <a:rPr lang="en-US" dirty="0" smtClean="0"/>
              <a:t> version of what really happened</a:t>
            </a:r>
          </a:p>
          <a:p>
            <a:pPr marL="457200" indent="-457200">
              <a:buFont typeface="+mj-lt"/>
              <a:buAutoNum type="arabicParenR"/>
            </a:pPr>
            <a:r>
              <a:rPr lang="en-US" dirty="0" smtClean="0"/>
              <a:t>Record important files </a:t>
            </a:r>
            <a:r>
              <a:rPr lang="en-US" u="sng" dirty="0" smtClean="0"/>
              <a:t>redundantly</a:t>
            </a:r>
            <a:r>
              <a:rPr lang="en-US" dirty="0" smtClean="0"/>
              <a:t>, and make sure they are coded using </a:t>
            </a:r>
            <a:r>
              <a:rPr lang="en-US" u="sng" dirty="0" smtClean="0"/>
              <a:t>widely available, open file formats</a:t>
            </a:r>
            <a:endParaRPr lang="en-US" u="sng" dirty="0"/>
          </a:p>
        </p:txBody>
      </p:sp>
    </p:spTree>
    <p:extLst>
      <p:ext uri="{BB962C8B-B14F-4D97-AF65-F5344CB8AC3E}">
        <p14:creationId xmlns:p14="http://schemas.microsoft.com/office/powerpoint/2010/main" val="2367974091"/>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back to our three issues…</a:t>
            </a:r>
            <a:endParaRPr lang="en-US" dirty="0"/>
          </a:p>
        </p:txBody>
      </p:sp>
      <p:sp>
        <p:nvSpPr>
          <p:cNvPr id="3" name="Content Placeholder 2"/>
          <p:cNvSpPr>
            <a:spLocks noGrp="1"/>
          </p:cNvSpPr>
          <p:nvPr>
            <p:ph idx="1"/>
          </p:nvPr>
        </p:nvSpPr>
        <p:spPr/>
        <p:txBody>
          <a:bodyPr/>
          <a:lstStyle/>
          <a:p>
            <a:r>
              <a:rPr lang="en-US" dirty="0" smtClean="0"/>
              <a:t>How to prove that digital evidence depicts “reality” when compressed with a </a:t>
            </a:r>
            <a:r>
              <a:rPr lang="en-US" dirty="0" err="1" smtClean="0"/>
              <a:t>lossy</a:t>
            </a:r>
            <a:r>
              <a:rPr lang="en-US" dirty="0" smtClean="0"/>
              <a:t> algorithm?</a:t>
            </a:r>
          </a:p>
          <a:p>
            <a:pPr lvl="2"/>
            <a:r>
              <a:rPr lang="en-US" dirty="0" smtClean="0"/>
              <a:t>Testify to the true and accurate nature of the recording</a:t>
            </a:r>
          </a:p>
          <a:p>
            <a:r>
              <a:rPr lang="en-US" dirty="0" smtClean="0"/>
              <a:t>How to prove that a particular digital file has not been altered since the time of capture?</a:t>
            </a:r>
          </a:p>
          <a:p>
            <a:pPr lvl="2"/>
            <a:r>
              <a:rPr lang="en-US" dirty="0" smtClean="0"/>
              <a:t>Continuous possession / chain of custody</a:t>
            </a:r>
          </a:p>
          <a:p>
            <a:pPr lvl="2"/>
            <a:r>
              <a:rPr lang="en-US" dirty="0" smtClean="0"/>
              <a:t>Possibly supported by checksum, but don’t count on it!</a:t>
            </a:r>
          </a:p>
          <a:p>
            <a:r>
              <a:rPr lang="en-US" dirty="0" smtClean="0"/>
              <a:t>How to ensure that my files will be readable in 5, 10, 20 years?</a:t>
            </a:r>
          </a:p>
          <a:p>
            <a:pPr lvl="2"/>
            <a:r>
              <a:rPr lang="en-US" dirty="0" smtClean="0"/>
              <a:t>Keep redundant copies</a:t>
            </a:r>
          </a:p>
          <a:p>
            <a:pPr lvl="2"/>
            <a:r>
              <a:rPr lang="en-US" dirty="0" smtClean="0"/>
              <a:t>Use open standards</a:t>
            </a:r>
            <a:endParaRPr lang="en-US" dirty="0"/>
          </a:p>
        </p:txBody>
      </p:sp>
    </p:spTree>
    <p:extLst>
      <p:ext uri="{BB962C8B-B14F-4D97-AF65-F5344CB8AC3E}">
        <p14:creationId xmlns:p14="http://schemas.microsoft.com/office/powerpoint/2010/main" val="105699506"/>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r>
              <a:rPr lang="en-US" sz="5400" dirty="0" smtClean="0"/>
              <a:t>Thank You!</a:t>
            </a:r>
          </a:p>
        </p:txBody>
      </p:sp>
      <p:pic>
        <p:nvPicPr>
          <p:cNvPr id="5" name="Picture 4" descr="CC_logo_rgb_lg.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22320" y="4696968"/>
            <a:ext cx="2499360" cy="512064"/>
          </a:xfrm>
          <a:prstGeom prst="rect">
            <a:avLst/>
          </a:prstGeom>
        </p:spPr>
      </p:pic>
      <p:sp>
        <p:nvSpPr>
          <p:cNvPr id="2" name="TextBox 1"/>
          <p:cNvSpPr txBox="1"/>
          <p:nvPr/>
        </p:nvSpPr>
        <p:spPr>
          <a:xfrm>
            <a:off x="1254766" y="5791200"/>
            <a:ext cx="6684355" cy="548355"/>
          </a:xfrm>
          <a:prstGeom prst="rect">
            <a:avLst/>
          </a:prstGeom>
          <a:noFill/>
        </p:spPr>
        <p:txBody>
          <a:bodyPr wrap="none" rtlCol="0">
            <a:spAutoFit/>
          </a:bodyPr>
          <a:lstStyle/>
          <a:p>
            <a:pPr algn="ctr">
              <a:lnSpc>
                <a:spcPct val="120000"/>
              </a:lnSpc>
            </a:pPr>
            <a:r>
              <a:rPr lang="en-US" sz="1400" dirty="0" smtClean="0">
                <a:solidFill>
                  <a:srgbClr val="7F7F7F"/>
                </a:solidFill>
                <a:latin typeface="Arial"/>
                <a:cs typeface="Arial"/>
              </a:rPr>
              <a:t>A </a:t>
            </a:r>
            <a:r>
              <a:rPr lang="en-US" sz="1400" dirty="0" smtClean="0">
                <a:solidFill>
                  <a:srgbClr val="7F7F7F"/>
                </a:solidFill>
                <a:latin typeface="Arial"/>
                <a:cs typeface="Arial"/>
              </a:rPr>
              <a:t>copy </a:t>
            </a:r>
            <a:r>
              <a:rPr lang="en-US" sz="1400" dirty="0" smtClean="0">
                <a:solidFill>
                  <a:schemeClr val="tx1">
                    <a:lumMod val="50000"/>
                    <a:lumOff val="50000"/>
                  </a:schemeClr>
                </a:solidFill>
                <a:latin typeface="Arial"/>
                <a:cs typeface="Arial"/>
              </a:rPr>
              <a:t>of this presentation is available at </a:t>
            </a:r>
            <a:r>
              <a:rPr lang="en-US" sz="1400" b="1" dirty="0" err="1" smtClean="0">
                <a:latin typeface="Arial"/>
                <a:cs typeface="Arial"/>
              </a:rPr>
              <a:t>www.cardinalpeak.com</a:t>
            </a:r>
            <a:r>
              <a:rPr lang="en-US" sz="1400" b="1" dirty="0" smtClean="0">
                <a:latin typeface="Arial"/>
                <a:cs typeface="Arial"/>
              </a:rPr>
              <a:t>/DSI-2011.html</a:t>
            </a:r>
          </a:p>
          <a:p>
            <a:pPr algn="ctr">
              <a:lnSpc>
                <a:spcPct val="120000"/>
              </a:lnSpc>
            </a:pPr>
            <a:r>
              <a:rPr lang="en-US" sz="1100" dirty="0">
                <a:solidFill>
                  <a:srgbClr val="7F7F7F"/>
                </a:solidFill>
                <a:latin typeface="Arial"/>
                <a:cs typeface="Arial"/>
              </a:rPr>
              <a:t>Copyright © 2011, Cardinal Peak, </a:t>
            </a:r>
            <a:r>
              <a:rPr lang="en-US" sz="1100" dirty="0" smtClean="0">
                <a:solidFill>
                  <a:srgbClr val="7F7F7F"/>
                </a:solidFill>
                <a:latin typeface="Arial"/>
                <a:cs typeface="Arial"/>
              </a:rPr>
              <a:t>LLC</a:t>
            </a:r>
            <a:endParaRPr lang="en-US" sz="1100" dirty="0">
              <a:solidFill>
                <a:srgbClr val="7F7F7F"/>
              </a:solidFill>
              <a:latin typeface="Arial"/>
              <a:cs typeface="Aria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33500" y="1447800"/>
            <a:ext cx="6477000" cy="4318000"/>
          </a:xfrm>
          <a:prstGeom prst="rect">
            <a:avLst/>
          </a:prstGeom>
        </p:spPr>
      </p:pic>
      <p:sp>
        <p:nvSpPr>
          <p:cNvPr id="6" name="Title 5"/>
          <p:cNvSpPr>
            <a:spLocks noGrp="1"/>
          </p:cNvSpPr>
          <p:nvPr>
            <p:ph type="title"/>
          </p:nvPr>
        </p:nvSpPr>
        <p:spPr/>
        <p:txBody>
          <a:bodyPr/>
          <a:lstStyle/>
          <a:p>
            <a:r>
              <a:rPr lang="en-US" dirty="0" smtClean="0"/>
              <a:t>Time to get Nerdy!</a:t>
            </a:r>
            <a:endParaRPr lang="en-US" dirty="0"/>
          </a:p>
        </p:txBody>
      </p:sp>
      <p:sp>
        <p:nvSpPr>
          <p:cNvPr id="8" name="Oval Callout 7"/>
          <p:cNvSpPr/>
          <p:nvPr/>
        </p:nvSpPr>
        <p:spPr>
          <a:xfrm>
            <a:off x="838200" y="4114800"/>
            <a:ext cx="3276600" cy="1905000"/>
          </a:xfrm>
          <a:prstGeom prst="wedgeEllipseCallout">
            <a:avLst>
              <a:gd name="adj1" fmla="val 46795"/>
              <a:gd name="adj2" fmla="val -54516"/>
            </a:avLst>
          </a:prstGeom>
          <a:gradFill flip="none" rotWithShape="1">
            <a:gsLst>
              <a:gs pos="0">
                <a:schemeClr val="accent2">
                  <a:lumMod val="40000"/>
                  <a:lumOff val="60000"/>
                </a:schemeClr>
              </a:gs>
              <a:gs pos="100000">
                <a:srgbClr val="FFFFFF"/>
              </a:gs>
            </a:gsLst>
            <a:lin ang="16200000" scaled="0"/>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latin typeface="Comic Sans MS"/>
                <a:cs typeface="Comic Sans MS"/>
              </a:rPr>
              <a:t>How does compression WORK?</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a:xfrm>
            <a:off x="457200" y="3810000"/>
            <a:ext cx="8229600" cy="2316163"/>
          </a:xfrm>
        </p:spPr>
        <p:txBody>
          <a:bodyPr/>
          <a:lstStyle/>
          <a:p>
            <a:r>
              <a:rPr lang="en-US" dirty="0" smtClean="0"/>
              <a:t>I’ve simplified a lot in what follows</a:t>
            </a:r>
          </a:p>
          <a:p>
            <a:r>
              <a:rPr lang="en-US" dirty="0" smtClean="0"/>
              <a:t>Trying to strip the concepts down to the essentials</a:t>
            </a:r>
          </a:p>
          <a:p>
            <a:pPr lvl="1"/>
            <a:r>
              <a:rPr lang="en-US" dirty="0" smtClean="0"/>
              <a:t>Reality is more complex, but not in ways that really matter</a:t>
            </a:r>
            <a:endParaRPr lang="en-US" dirty="0"/>
          </a:p>
        </p:txBody>
      </p:sp>
      <p:sp>
        <p:nvSpPr>
          <p:cNvPr id="4" name="TextBox 3"/>
          <p:cNvSpPr txBox="1"/>
          <p:nvPr/>
        </p:nvSpPr>
        <p:spPr>
          <a:xfrm>
            <a:off x="1638300" y="1752600"/>
            <a:ext cx="5867400" cy="1384995"/>
          </a:xfrm>
          <a:prstGeom prst="rect">
            <a:avLst/>
          </a:prstGeom>
          <a:noFill/>
        </p:spPr>
        <p:txBody>
          <a:bodyPr wrap="square" rtlCol="0">
            <a:spAutoFit/>
          </a:bodyPr>
          <a:lstStyle/>
          <a:p>
            <a:r>
              <a:rPr lang="en-US" sz="2800" i="1" dirty="0" smtClean="0">
                <a:latin typeface="Arial"/>
                <a:cs typeface="Arial"/>
              </a:rPr>
              <a:t>“Teaching </a:t>
            </a:r>
            <a:r>
              <a:rPr lang="en-US" sz="2800" i="1" dirty="0">
                <a:latin typeface="Arial"/>
                <a:cs typeface="Arial"/>
              </a:rPr>
              <a:t>is like telling a smaller lie </a:t>
            </a:r>
            <a:r>
              <a:rPr lang="en-US" sz="2800" i="1" dirty="0" smtClean="0">
                <a:latin typeface="Arial"/>
                <a:cs typeface="Arial"/>
              </a:rPr>
              <a:t>every day.”</a:t>
            </a:r>
          </a:p>
          <a:p>
            <a:pPr algn="r"/>
            <a:r>
              <a:rPr lang="en-US" sz="2800" i="1" dirty="0" smtClean="0">
                <a:latin typeface="Arial"/>
                <a:cs typeface="Arial"/>
              </a:rPr>
              <a:t>– some guy on the Internet</a:t>
            </a:r>
          </a:p>
        </p:txBody>
      </p:sp>
    </p:spTree>
    <p:extLst>
      <p:ext uri="{BB962C8B-B14F-4D97-AF65-F5344CB8AC3E}">
        <p14:creationId xmlns:p14="http://schemas.microsoft.com/office/powerpoint/2010/main" val="3678937442"/>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latin typeface="Times New Roman" charset="0"/>
                <a:ea typeface="ＭＳ Ｐゴシック" charset="-128"/>
              </a:rPr>
              <a:t>Analog Signal</a:t>
            </a:r>
          </a:p>
        </p:txBody>
      </p:sp>
      <p:sp>
        <p:nvSpPr>
          <p:cNvPr id="16387" name="Content Placeholder 2"/>
          <p:cNvSpPr>
            <a:spLocks noGrp="1"/>
          </p:cNvSpPr>
          <p:nvPr>
            <p:ph idx="1"/>
          </p:nvPr>
        </p:nvSpPr>
        <p:spPr/>
        <p:txBody>
          <a:bodyPr/>
          <a:lstStyle/>
          <a:p>
            <a:pPr eaLnBrk="1" hangingPunct="1"/>
            <a:r>
              <a:rPr lang="en-US" dirty="0" smtClean="0">
                <a:latin typeface="Arial" charset="0"/>
                <a:ea typeface="ＭＳ Ｐゴシック" charset="-128"/>
              </a:rPr>
              <a:t>A signal is represented by a continuous waveform</a:t>
            </a:r>
          </a:p>
          <a:p>
            <a:pPr eaLnBrk="1" hangingPunct="1">
              <a:buNone/>
            </a:pPr>
            <a:endParaRPr lang="en-US" dirty="0" smtClean="0">
              <a:latin typeface="Arial" charset="0"/>
              <a:ea typeface="ＭＳ Ｐゴシック" charset="-128"/>
            </a:endParaRPr>
          </a:p>
          <a:p>
            <a:pPr eaLnBrk="1" hangingPunct="1">
              <a:buNone/>
            </a:pPr>
            <a:endParaRPr lang="en-US" dirty="0" smtClean="0">
              <a:latin typeface="Arial" charset="0"/>
              <a:ea typeface="ＭＳ Ｐゴシック" charset="-128"/>
            </a:endParaRPr>
          </a:p>
          <a:p>
            <a:pPr lvl="1" eaLnBrk="1" hangingPunct="1"/>
            <a:r>
              <a:rPr lang="en-US" dirty="0" smtClean="0">
                <a:latin typeface="Arial" charset="0"/>
                <a:ea typeface="ＭＳ Ｐゴシック" charset="-128"/>
              </a:rPr>
              <a:t>Nature is analog!</a:t>
            </a:r>
          </a:p>
          <a:p>
            <a:pPr eaLnBrk="1" hangingPunct="1"/>
            <a:r>
              <a:rPr lang="en-US" dirty="0" smtClean="0">
                <a:latin typeface="Arial" charset="0"/>
                <a:ea typeface="ＭＳ Ｐゴシック" charset="-128"/>
              </a:rPr>
              <a:t>It’s difficult to store, transmit, search analog signals</a:t>
            </a:r>
          </a:p>
          <a:p>
            <a:pPr eaLnBrk="1" hangingPunct="1"/>
            <a:r>
              <a:rPr lang="en-US" dirty="0" smtClean="0">
                <a:latin typeface="Arial" charset="0"/>
                <a:ea typeface="ＭＳ Ｐゴシック" charset="-128"/>
              </a:rPr>
              <a:t>Examples of analog media:</a:t>
            </a:r>
          </a:p>
          <a:p>
            <a:pPr lvl="1" eaLnBrk="1" hangingPunct="1">
              <a:buNone/>
            </a:pPr>
            <a:r>
              <a:rPr lang="en-US" dirty="0" smtClean="0">
                <a:latin typeface="Arial" charset="0"/>
                <a:ea typeface="ＭＳ Ｐゴシック" charset="-128"/>
              </a:rPr>
              <a:t>	Old-fashioned “analog” TV, and VCR tapes (video)</a:t>
            </a:r>
            <a:br>
              <a:rPr lang="en-US" dirty="0" smtClean="0">
                <a:latin typeface="Arial" charset="0"/>
                <a:ea typeface="ＭＳ Ｐゴシック" charset="-128"/>
              </a:rPr>
            </a:br>
            <a:r>
              <a:rPr lang="en-US" dirty="0" smtClean="0">
                <a:latin typeface="Arial" charset="0"/>
                <a:ea typeface="ＭＳ Ｐゴシック" charset="-128"/>
              </a:rPr>
              <a:t>Film (photos)</a:t>
            </a:r>
            <a:br>
              <a:rPr lang="en-US" dirty="0" smtClean="0">
                <a:latin typeface="Arial" charset="0"/>
                <a:ea typeface="ＭＳ Ｐゴシック" charset="-128"/>
              </a:rPr>
            </a:br>
            <a:r>
              <a:rPr lang="en-US" dirty="0" smtClean="0">
                <a:latin typeface="Arial" charset="0"/>
                <a:ea typeface="ＭＳ Ｐゴシック" charset="-128"/>
              </a:rPr>
              <a:t>Records and cassette tapes (audio)</a:t>
            </a:r>
          </a:p>
        </p:txBody>
      </p:sp>
      <p:grpSp>
        <p:nvGrpSpPr>
          <p:cNvPr id="9" name="Group 8"/>
          <p:cNvGrpSpPr/>
          <p:nvPr/>
        </p:nvGrpSpPr>
        <p:grpSpPr>
          <a:xfrm>
            <a:off x="1905000" y="2084832"/>
            <a:ext cx="4923692" cy="969576"/>
            <a:chOff x="1905000" y="2342010"/>
            <a:chExt cx="4923692" cy="969576"/>
          </a:xfrm>
        </p:grpSpPr>
        <p:cxnSp>
          <p:nvCxnSpPr>
            <p:cNvPr id="5" name="Straight Connector 4"/>
            <p:cNvCxnSpPr/>
            <p:nvPr/>
          </p:nvCxnSpPr>
          <p:spPr>
            <a:xfrm rot="5400000">
              <a:off x="1676400" y="2853592"/>
              <a:ext cx="914400"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905000" y="3158392"/>
              <a:ext cx="4876800" cy="15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Freeform 7"/>
            <p:cNvSpPr/>
            <p:nvPr/>
          </p:nvSpPr>
          <p:spPr>
            <a:xfrm>
              <a:off x="1973385" y="2342010"/>
              <a:ext cx="4855307" cy="934590"/>
            </a:xfrm>
            <a:custGeom>
              <a:avLst/>
              <a:gdLst>
                <a:gd name="connsiteX0" fmla="*/ 0 w 4855307"/>
                <a:gd name="connsiteY0" fmla="*/ 558474 h 934590"/>
                <a:gd name="connsiteX1" fmla="*/ 781538 w 4855307"/>
                <a:gd name="connsiteY1" fmla="*/ 216551 h 934590"/>
                <a:gd name="connsiteX2" fmla="*/ 1270000 w 4855307"/>
                <a:gd name="connsiteY2" fmla="*/ 890628 h 934590"/>
                <a:gd name="connsiteX3" fmla="*/ 1621692 w 4855307"/>
                <a:gd name="connsiteY3" fmla="*/ 402167 h 934590"/>
                <a:gd name="connsiteX4" fmla="*/ 1778000 w 4855307"/>
                <a:gd name="connsiteY4" fmla="*/ 871090 h 934590"/>
                <a:gd name="connsiteX5" fmla="*/ 1983153 w 4855307"/>
                <a:gd name="connsiteY5" fmla="*/ 236090 h 934590"/>
                <a:gd name="connsiteX6" fmla="*/ 2012461 w 4855307"/>
                <a:gd name="connsiteY6" fmla="*/ 929705 h 934590"/>
                <a:gd name="connsiteX7" fmla="*/ 2119923 w 4855307"/>
                <a:gd name="connsiteY7" fmla="*/ 206782 h 934590"/>
                <a:gd name="connsiteX8" fmla="*/ 2266461 w 4855307"/>
                <a:gd name="connsiteY8" fmla="*/ 890628 h 934590"/>
                <a:gd name="connsiteX9" fmla="*/ 2354384 w 4855307"/>
                <a:gd name="connsiteY9" fmla="*/ 50474 h 934590"/>
                <a:gd name="connsiteX10" fmla="*/ 2627923 w 4855307"/>
                <a:gd name="connsiteY10" fmla="*/ 587782 h 934590"/>
                <a:gd name="connsiteX11" fmla="*/ 2911230 w 4855307"/>
                <a:gd name="connsiteY11" fmla="*/ 236090 h 934590"/>
                <a:gd name="connsiteX12" fmla="*/ 3438769 w 4855307"/>
                <a:gd name="connsiteY12" fmla="*/ 744090 h 934590"/>
                <a:gd name="connsiteX13" fmla="*/ 3770923 w 4855307"/>
                <a:gd name="connsiteY13" fmla="*/ 275167 h 934590"/>
                <a:gd name="connsiteX14" fmla="*/ 4239846 w 4855307"/>
                <a:gd name="connsiteY14" fmla="*/ 812474 h 934590"/>
                <a:gd name="connsiteX15" fmla="*/ 4855307 w 4855307"/>
                <a:gd name="connsiteY15" fmla="*/ 284936 h 9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5307" h="934590">
                  <a:moveTo>
                    <a:pt x="0" y="558474"/>
                  </a:moveTo>
                  <a:cubicBezTo>
                    <a:pt x="284935" y="359833"/>
                    <a:pt x="569871" y="161192"/>
                    <a:pt x="781538" y="216551"/>
                  </a:cubicBezTo>
                  <a:cubicBezTo>
                    <a:pt x="993205" y="271910"/>
                    <a:pt x="1129974" y="859692"/>
                    <a:pt x="1270000" y="890628"/>
                  </a:cubicBezTo>
                  <a:cubicBezTo>
                    <a:pt x="1410026" y="921564"/>
                    <a:pt x="1537026" y="405423"/>
                    <a:pt x="1621692" y="402167"/>
                  </a:cubicBezTo>
                  <a:cubicBezTo>
                    <a:pt x="1706358" y="398911"/>
                    <a:pt x="1717757" y="898769"/>
                    <a:pt x="1778000" y="871090"/>
                  </a:cubicBezTo>
                  <a:cubicBezTo>
                    <a:pt x="1838243" y="843411"/>
                    <a:pt x="1944076" y="226321"/>
                    <a:pt x="1983153" y="236090"/>
                  </a:cubicBezTo>
                  <a:cubicBezTo>
                    <a:pt x="2022230" y="245859"/>
                    <a:pt x="1989666" y="934590"/>
                    <a:pt x="2012461" y="929705"/>
                  </a:cubicBezTo>
                  <a:cubicBezTo>
                    <a:pt x="2035256" y="924820"/>
                    <a:pt x="2077590" y="213295"/>
                    <a:pt x="2119923" y="206782"/>
                  </a:cubicBezTo>
                  <a:cubicBezTo>
                    <a:pt x="2162256" y="200269"/>
                    <a:pt x="2227384" y="916679"/>
                    <a:pt x="2266461" y="890628"/>
                  </a:cubicBezTo>
                  <a:cubicBezTo>
                    <a:pt x="2305538" y="864577"/>
                    <a:pt x="2294140" y="100948"/>
                    <a:pt x="2354384" y="50474"/>
                  </a:cubicBezTo>
                  <a:cubicBezTo>
                    <a:pt x="2414628" y="0"/>
                    <a:pt x="2535115" y="556846"/>
                    <a:pt x="2627923" y="587782"/>
                  </a:cubicBezTo>
                  <a:cubicBezTo>
                    <a:pt x="2720731" y="618718"/>
                    <a:pt x="2776089" y="210039"/>
                    <a:pt x="2911230" y="236090"/>
                  </a:cubicBezTo>
                  <a:cubicBezTo>
                    <a:pt x="3046371" y="262141"/>
                    <a:pt x="3295487" y="737577"/>
                    <a:pt x="3438769" y="744090"/>
                  </a:cubicBezTo>
                  <a:cubicBezTo>
                    <a:pt x="3582051" y="750603"/>
                    <a:pt x="3637410" y="263770"/>
                    <a:pt x="3770923" y="275167"/>
                  </a:cubicBezTo>
                  <a:cubicBezTo>
                    <a:pt x="3904436" y="286564"/>
                    <a:pt x="4059115" y="810846"/>
                    <a:pt x="4239846" y="812474"/>
                  </a:cubicBezTo>
                  <a:cubicBezTo>
                    <a:pt x="4420577" y="814102"/>
                    <a:pt x="4855307" y="284936"/>
                    <a:pt x="4855307" y="284936"/>
                  </a:cubicBezTo>
                </a:path>
              </a:pathLst>
            </a:custGeom>
            <a:noFill/>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lstStyle/>
          <a:p>
            <a:pPr eaLnBrk="1" hangingPunct="1"/>
            <a:r>
              <a:rPr lang="en-US" dirty="0" smtClean="0">
                <a:latin typeface="Arial" charset="0"/>
                <a:ea typeface="ＭＳ Ｐゴシック" charset="-128"/>
              </a:rPr>
              <a:t>A signal can be turned into numbers by </a:t>
            </a:r>
            <a:r>
              <a:rPr lang="en-US" i="1" dirty="0" smtClean="0">
                <a:latin typeface="Arial" charset="0"/>
                <a:ea typeface="ＭＳ Ｐゴシック" charset="-128"/>
              </a:rPr>
              <a:t>sampling:</a:t>
            </a:r>
            <a:endParaRPr lang="en-US" dirty="0" smtClean="0">
              <a:latin typeface="Arial" charset="0"/>
              <a:ea typeface="ＭＳ Ｐゴシック" charset="-128"/>
            </a:endParaRPr>
          </a:p>
          <a:p>
            <a:pPr eaLnBrk="1" hangingPunct="1"/>
            <a:endParaRPr lang="en-US" dirty="0" smtClean="0">
              <a:latin typeface="Arial" charset="0"/>
              <a:ea typeface="ＭＳ Ｐゴシック" charset="-128"/>
            </a:endParaRPr>
          </a:p>
          <a:p>
            <a:pPr eaLnBrk="1" hangingPunct="1"/>
            <a:endParaRPr lang="en-US" dirty="0" smtClean="0">
              <a:latin typeface="Arial" charset="0"/>
              <a:ea typeface="ＭＳ Ｐゴシック" charset="-128"/>
            </a:endParaRPr>
          </a:p>
          <a:p>
            <a:pPr eaLnBrk="1" hangingPunct="1"/>
            <a:r>
              <a:rPr lang="en-US" dirty="0" smtClean="0">
                <a:latin typeface="Arial" charset="0"/>
                <a:ea typeface="ＭＳ Ｐゴシック" charset="-128"/>
              </a:rPr>
              <a:t>The more frequent the samples, the closer the digital representation will match the original analog signal</a:t>
            </a:r>
          </a:p>
          <a:p>
            <a:pPr lvl="1" eaLnBrk="1" hangingPunct="1"/>
            <a:r>
              <a:rPr lang="en-US" dirty="0" smtClean="0">
                <a:latin typeface="Arial" charset="0"/>
                <a:ea typeface="ＭＳ Ｐゴシック" charset="-128"/>
              </a:rPr>
              <a:t>With sufficient sampling frequency, this is normally considered to be a loss-less process</a:t>
            </a:r>
          </a:p>
          <a:p>
            <a:pPr eaLnBrk="1" hangingPunct="1"/>
            <a:r>
              <a:rPr lang="en-US" dirty="0" smtClean="0">
                <a:latin typeface="Arial" charset="0"/>
                <a:ea typeface="ＭＳ Ｐゴシック" charset="-128"/>
              </a:rPr>
              <a:t>Examples of uncompressed digital media include</a:t>
            </a:r>
          </a:p>
          <a:p>
            <a:pPr lvl="1" eaLnBrk="1" hangingPunct="1">
              <a:buNone/>
              <a:tabLst>
                <a:tab pos="3654425" algn="l"/>
              </a:tabLst>
            </a:pPr>
            <a:r>
              <a:rPr lang="en-US" dirty="0" smtClean="0">
                <a:latin typeface="Arial" charset="0"/>
                <a:ea typeface="ＭＳ Ｐゴシック" charset="-128"/>
              </a:rPr>
              <a:t>	CDs (audio)	RAW images from </a:t>
            </a:r>
            <a:r>
              <a:rPr lang="en-US" dirty="0" err="1" smtClean="0">
                <a:latin typeface="Arial" charset="0"/>
                <a:ea typeface="ＭＳ Ｐゴシック" charset="-128"/>
              </a:rPr>
              <a:t>DSLRs</a:t>
            </a:r>
            <a:r>
              <a:rPr lang="en-US" dirty="0" smtClean="0">
                <a:latin typeface="Arial" charset="0"/>
                <a:ea typeface="ＭＳ Ｐゴシック" charset="-128"/>
              </a:rPr>
              <a:t> (photos)</a:t>
            </a:r>
          </a:p>
        </p:txBody>
      </p:sp>
      <p:sp>
        <p:nvSpPr>
          <p:cNvPr id="16386" name="Title 1"/>
          <p:cNvSpPr>
            <a:spLocks noGrp="1"/>
          </p:cNvSpPr>
          <p:nvPr>
            <p:ph type="title"/>
          </p:nvPr>
        </p:nvSpPr>
        <p:spPr/>
        <p:txBody>
          <a:bodyPr/>
          <a:lstStyle/>
          <a:p>
            <a:pPr eaLnBrk="1" hangingPunct="1"/>
            <a:r>
              <a:rPr lang="en-US" dirty="0" smtClean="0">
                <a:latin typeface="Times New Roman" charset="0"/>
                <a:ea typeface="ＭＳ Ｐゴシック" charset="-128"/>
              </a:rPr>
              <a:t>Digital Signal</a:t>
            </a:r>
          </a:p>
        </p:txBody>
      </p:sp>
      <p:grpSp>
        <p:nvGrpSpPr>
          <p:cNvPr id="70" name="Group 69"/>
          <p:cNvGrpSpPr/>
          <p:nvPr/>
        </p:nvGrpSpPr>
        <p:grpSpPr>
          <a:xfrm>
            <a:off x="1905000" y="2086343"/>
            <a:ext cx="4923692" cy="1063262"/>
            <a:chOff x="1905000" y="2901370"/>
            <a:chExt cx="4923692" cy="1063262"/>
          </a:xfrm>
        </p:grpSpPr>
        <p:cxnSp>
          <p:nvCxnSpPr>
            <p:cNvPr id="5" name="Straight Connector 4"/>
            <p:cNvCxnSpPr/>
            <p:nvPr/>
          </p:nvCxnSpPr>
          <p:spPr>
            <a:xfrm rot="5400000">
              <a:off x="1676400" y="3412952"/>
              <a:ext cx="914400"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1905000" y="3717752"/>
              <a:ext cx="4876800" cy="15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Freeform 7"/>
            <p:cNvSpPr/>
            <p:nvPr/>
          </p:nvSpPr>
          <p:spPr>
            <a:xfrm>
              <a:off x="1973385" y="2901370"/>
              <a:ext cx="4855307" cy="934590"/>
            </a:xfrm>
            <a:custGeom>
              <a:avLst/>
              <a:gdLst>
                <a:gd name="connsiteX0" fmla="*/ 0 w 4855307"/>
                <a:gd name="connsiteY0" fmla="*/ 558474 h 934590"/>
                <a:gd name="connsiteX1" fmla="*/ 781538 w 4855307"/>
                <a:gd name="connsiteY1" fmla="*/ 216551 h 934590"/>
                <a:gd name="connsiteX2" fmla="*/ 1270000 w 4855307"/>
                <a:gd name="connsiteY2" fmla="*/ 890628 h 934590"/>
                <a:gd name="connsiteX3" fmla="*/ 1621692 w 4855307"/>
                <a:gd name="connsiteY3" fmla="*/ 402167 h 934590"/>
                <a:gd name="connsiteX4" fmla="*/ 1778000 w 4855307"/>
                <a:gd name="connsiteY4" fmla="*/ 871090 h 934590"/>
                <a:gd name="connsiteX5" fmla="*/ 1983153 w 4855307"/>
                <a:gd name="connsiteY5" fmla="*/ 236090 h 934590"/>
                <a:gd name="connsiteX6" fmla="*/ 2012461 w 4855307"/>
                <a:gd name="connsiteY6" fmla="*/ 929705 h 934590"/>
                <a:gd name="connsiteX7" fmla="*/ 2119923 w 4855307"/>
                <a:gd name="connsiteY7" fmla="*/ 206782 h 934590"/>
                <a:gd name="connsiteX8" fmla="*/ 2266461 w 4855307"/>
                <a:gd name="connsiteY8" fmla="*/ 890628 h 934590"/>
                <a:gd name="connsiteX9" fmla="*/ 2354384 w 4855307"/>
                <a:gd name="connsiteY9" fmla="*/ 50474 h 934590"/>
                <a:gd name="connsiteX10" fmla="*/ 2627923 w 4855307"/>
                <a:gd name="connsiteY10" fmla="*/ 587782 h 934590"/>
                <a:gd name="connsiteX11" fmla="*/ 2911230 w 4855307"/>
                <a:gd name="connsiteY11" fmla="*/ 236090 h 934590"/>
                <a:gd name="connsiteX12" fmla="*/ 3438769 w 4855307"/>
                <a:gd name="connsiteY12" fmla="*/ 744090 h 934590"/>
                <a:gd name="connsiteX13" fmla="*/ 3770923 w 4855307"/>
                <a:gd name="connsiteY13" fmla="*/ 275167 h 934590"/>
                <a:gd name="connsiteX14" fmla="*/ 4239846 w 4855307"/>
                <a:gd name="connsiteY14" fmla="*/ 812474 h 934590"/>
                <a:gd name="connsiteX15" fmla="*/ 4855307 w 4855307"/>
                <a:gd name="connsiteY15" fmla="*/ 284936 h 9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5307" h="934590">
                  <a:moveTo>
                    <a:pt x="0" y="558474"/>
                  </a:moveTo>
                  <a:cubicBezTo>
                    <a:pt x="284935" y="359833"/>
                    <a:pt x="569871" y="161192"/>
                    <a:pt x="781538" y="216551"/>
                  </a:cubicBezTo>
                  <a:cubicBezTo>
                    <a:pt x="993205" y="271910"/>
                    <a:pt x="1129974" y="859692"/>
                    <a:pt x="1270000" y="890628"/>
                  </a:cubicBezTo>
                  <a:cubicBezTo>
                    <a:pt x="1410026" y="921564"/>
                    <a:pt x="1537026" y="405423"/>
                    <a:pt x="1621692" y="402167"/>
                  </a:cubicBezTo>
                  <a:cubicBezTo>
                    <a:pt x="1706358" y="398911"/>
                    <a:pt x="1717757" y="898769"/>
                    <a:pt x="1778000" y="871090"/>
                  </a:cubicBezTo>
                  <a:cubicBezTo>
                    <a:pt x="1838243" y="843411"/>
                    <a:pt x="1944076" y="226321"/>
                    <a:pt x="1983153" y="236090"/>
                  </a:cubicBezTo>
                  <a:cubicBezTo>
                    <a:pt x="2022230" y="245859"/>
                    <a:pt x="1989666" y="934590"/>
                    <a:pt x="2012461" y="929705"/>
                  </a:cubicBezTo>
                  <a:cubicBezTo>
                    <a:pt x="2035256" y="924820"/>
                    <a:pt x="2077590" y="213295"/>
                    <a:pt x="2119923" y="206782"/>
                  </a:cubicBezTo>
                  <a:cubicBezTo>
                    <a:pt x="2162256" y="200269"/>
                    <a:pt x="2227384" y="916679"/>
                    <a:pt x="2266461" y="890628"/>
                  </a:cubicBezTo>
                  <a:cubicBezTo>
                    <a:pt x="2305538" y="864577"/>
                    <a:pt x="2294140" y="100948"/>
                    <a:pt x="2354384" y="50474"/>
                  </a:cubicBezTo>
                  <a:cubicBezTo>
                    <a:pt x="2414628" y="0"/>
                    <a:pt x="2535115" y="556846"/>
                    <a:pt x="2627923" y="587782"/>
                  </a:cubicBezTo>
                  <a:cubicBezTo>
                    <a:pt x="2720731" y="618718"/>
                    <a:pt x="2776089" y="210039"/>
                    <a:pt x="2911230" y="236090"/>
                  </a:cubicBezTo>
                  <a:cubicBezTo>
                    <a:pt x="3046371" y="262141"/>
                    <a:pt x="3295487" y="737577"/>
                    <a:pt x="3438769" y="744090"/>
                  </a:cubicBezTo>
                  <a:cubicBezTo>
                    <a:pt x="3582051" y="750603"/>
                    <a:pt x="3637410" y="263770"/>
                    <a:pt x="3770923" y="275167"/>
                  </a:cubicBezTo>
                  <a:cubicBezTo>
                    <a:pt x="3904436" y="286564"/>
                    <a:pt x="4059115" y="810846"/>
                    <a:pt x="4239846" y="812474"/>
                  </a:cubicBezTo>
                  <a:cubicBezTo>
                    <a:pt x="4420577" y="814102"/>
                    <a:pt x="4855307" y="284936"/>
                    <a:pt x="4855307" y="284936"/>
                  </a:cubicBezTo>
                </a:path>
              </a:pathLst>
            </a:custGeom>
            <a:noFill/>
            <a:ln w="12700" cap="flat" cmpd="sng" algn="ctr">
              <a:solidFill>
                <a:schemeClr val="tx2"/>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 name="Straight Connector 9"/>
            <p:cNvCxnSpPr/>
            <p:nvPr/>
          </p:nvCxnSpPr>
          <p:spPr>
            <a:xfrm rot="5400000">
              <a:off x="2007877" y="3495456"/>
              <a:ext cx="437712" cy="1588"/>
            </a:xfrm>
            <a:prstGeom prst="line">
              <a:avLst/>
            </a:prstGeom>
            <a:ln w="38100" cap="flat" cmpd="sng" algn="ctr">
              <a:solidFill>
                <a:srgbClr val="B5121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2098806" y="3457753"/>
              <a:ext cx="514706" cy="1588"/>
            </a:xfrm>
            <a:prstGeom prst="line">
              <a:avLst/>
            </a:prstGeom>
            <a:ln w="38100" cap="flat" cmpd="sng" algn="ctr">
              <a:solidFill>
                <a:srgbClr val="B5121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2201510" y="3430236"/>
              <a:ext cx="569739" cy="1588"/>
            </a:xfrm>
            <a:prstGeom prst="line">
              <a:avLst/>
            </a:prstGeom>
            <a:ln w="38100" cap="flat" cmpd="sng" algn="ctr">
              <a:solidFill>
                <a:srgbClr val="B5121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2314796" y="3413303"/>
              <a:ext cx="603606" cy="1588"/>
            </a:xfrm>
            <a:prstGeom prst="line">
              <a:avLst/>
            </a:prstGeom>
            <a:ln w="38100" cap="flat" cmpd="sng" algn="ctr">
              <a:solidFill>
                <a:srgbClr val="B5121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8" idx="1"/>
            </p:cNvCxnSpPr>
            <p:nvPr/>
          </p:nvCxnSpPr>
          <p:spPr>
            <a:xfrm flipH="1">
              <a:off x="2746026" y="3117921"/>
              <a:ext cx="8897" cy="597978"/>
            </a:xfrm>
            <a:prstGeom prst="line">
              <a:avLst/>
            </a:prstGeom>
            <a:ln w="38100" cap="flat" cmpd="sng" algn="ctr">
              <a:solidFill>
                <a:srgbClr val="B5121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2626036" y="3464103"/>
              <a:ext cx="502006" cy="1588"/>
            </a:xfrm>
            <a:prstGeom prst="line">
              <a:avLst/>
            </a:prstGeom>
            <a:ln w="38100" cap="flat" cmpd="sng" algn="ctr">
              <a:solidFill>
                <a:srgbClr val="B5121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2858385" y="3572053"/>
              <a:ext cx="294573" cy="1588"/>
            </a:xfrm>
            <a:prstGeom prst="line">
              <a:avLst/>
            </a:prstGeom>
            <a:ln w="38100" cap="flat" cmpd="sng" algn="ctr">
              <a:solidFill>
                <a:srgbClr val="B5121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3106610" y="3684236"/>
              <a:ext cx="61739" cy="1588"/>
            </a:xfrm>
            <a:prstGeom prst="line">
              <a:avLst/>
            </a:prstGeom>
            <a:ln w="38100" cap="flat" cmpd="sng" algn="ctr">
              <a:solidFill>
                <a:srgbClr val="B5121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flipH="1" flipV="1">
              <a:off x="3224486" y="3758320"/>
              <a:ext cx="86427" cy="1588"/>
            </a:xfrm>
            <a:prstGeom prst="line">
              <a:avLst/>
            </a:prstGeom>
            <a:ln w="38100" cap="flat" cmpd="sng" algn="ctr">
              <a:solidFill>
                <a:srgbClr val="B5121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3354350" y="3671536"/>
              <a:ext cx="87139" cy="1588"/>
            </a:xfrm>
            <a:prstGeom prst="line">
              <a:avLst/>
            </a:prstGeom>
            <a:ln w="38100" cap="flat" cmpd="sng" algn="ctr">
              <a:solidFill>
                <a:srgbClr val="B5121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3361803" y="3548769"/>
              <a:ext cx="332673" cy="1588"/>
            </a:xfrm>
            <a:prstGeom prst="line">
              <a:avLst/>
            </a:prstGeom>
            <a:ln w="38100" cap="flat" cmpd="sng" algn="ctr">
              <a:solidFill>
                <a:srgbClr val="B5121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3506840" y="3563586"/>
              <a:ext cx="303039" cy="1588"/>
            </a:xfrm>
            <a:prstGeom prst="line">
              <a:avLst/>
            </a:prstGeom>
            <a:ln w="38100" cap="flat" cmpd="sng" algn="ctr">
              <a:solidFill>
                <a:srgbClr val="B5121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3764060" y="3690586"/>
              <a:ext cx="49039" cy="1588"/>
            </a:xfrm>
            <a:prstGeom prst="line">
              <a:avLst/>
            </a:prstGeom>
            <a:ln w="38100" cap="flat" cmpd="sng" algn="ctr">
              <a:solidFill>
                <a:srgbClr val="B5121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3700737" y="3495456"/>
              <a:ext cx="437712" cy="1588"/>
            </a:xfrm>
            <a:prstGeom prst="line">
              <a:avLst/>
            </a:prstGeom>
            <a:ln w="38100" cap="flat" cmpd="sng" algn="ctr">
              <a:solidFill>
                <a:srgbClr val="B5121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3830957" y="3495456"/>
              <a:ext cx="437712" cy="1588"/>
            </a:xfrm>
            <a:prstGeom prst="line">
              <a:avLst/>
            </a:prstGeom>
            <a:ln w="38100" cap="flat" cmpd="sng" algn="ctr">
              <a:solidFill>
                <a:srgbClr val="B5121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a:off x="4059470" y="3595336"/>
              <a:ext cx="239539" cy="1588"/>
            </a:xfrm>
            <a:prstGeom prst="line">
              <a:avLst/>
            </a:prstGeom>
            <a:ln w="38100" cap="flat" cmpd="sng" algn="ctr">
              <a:solidFill>
                <a:srgbClr val="B5121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3986490" y="3392136"/>
              <a:ext cx="645939" cy="1588"/>
            </a:xfrm>
            <a:prstGeom prst="line">
              <a:avLst/>
            </a:prstGeom>
            <a:ln w="38100" cap="flat" cmpd="sng" algn="ctr">
              <a:solidFill>
                <a:srgbClr val="B5121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4167510" y="3442936"/>
              <a:ext cx="544339" cy="1588"/>
            </a:xfrm>
            <a:prstGeom prst="line">
              <a:avLst/>
            </a:prstGeom>
            <a:ln w="38100" cap="flat" cmpd="sng" algn="ctr">
              <a:solidFill>
                <a:srgbClr val="B5121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5400000">
              <a:off x="4437430" y="3582636"/>
              <a:ext cx="264939" cy="1588"/>
            </a:xfrm>
            <a:prstGeom prst="line">
              <a:avLst/>
            </a:prstGeom>
            <a:ln w="38100" cap="flat" cmpd="sng" algn="ctr">
              <a:solidFill>
                <a:srgbClr val="B5121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4542250" y="3557236"/>
              <a:ext cx="315739" cy="1588"/>
            </a:xfrm>
            <a:prstGeom prst="line">
              <a:avLst/>
            </a:prstGeom>
            <a:ln w="38100" cap="flat" cmpd="sng" algn="ctr">
              <a:solidFill>
                <a:srgbClr val="B5121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4553936" y="3438703"/>
              <a:ext cx="552806" cy="1588"/>
            </a:xfrm>
            <a:prstGeom prst="line">
              <a:avLst/>
            </a:prstGeom>
            <a:ln w="38100" cap="flat" cmpd="sng" algn="ctr">
              <a:solidFill>
                <a:srgbClr val="B5121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4698973" y="3453519"/>
              <a:ext cx="523173" cy="1588"/>
            </a:xfrm>
            <a:prstGeom prst="line">
              <a:avLst/>
            </a:prstGeom>
            <a:ln w="38100" cap="flat" cmpd="sng" algn="ctr">
              <a:solidFill>
                <a:srgbClr val="B5121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4905393" y="3529719"/>
              <a:ext cx="370773" cy="1588"/>
            </a:xfrm>
            <a:prstGeom prst="line">
              <a:avLst/>
            </a:prstGeom>
            <a:ln w="38100" cap="flat" cmpd="sng" algn="ctr">
              <a:solidFill>
                <a:srgbClr val="B5121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5400000">
              <a:off x="5111813" y="3605919"/>
              <a:ext cx="218373" cy="1588"/>
            </a:xfrm>
            <a:prstGeom prst="line">
              <a:avLst/>
            </a:prstGeom>
            <a:ln w="38100" cap="flat" cmpd="sng" algn="ctr">
              <a:solidFill>
                <a:srgbClr val="B5121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2102554" y="3733800"/>
              <a:ext cx="1718101" cy="230832"/>
            </a:xfrm>
            <a:prstGeom prst="rect">
              <a:avLst/>
            </a:prstGeom>
            <a:noFill/>
          </p:spPr>
          <p:txBody>
            <a:bodyPr wrap="none" rtlCol="0">
              <a:spAutoFit/>
            </a:bodyPr>
            <a:lstStyle/>
            <a:p>
              <a:r>
                <a:rPr lang="en-US" sz="900" dirty="0" smtClean="0">
                  <a:solidFill>
                    <a:schemeClr val="tx2"/>
                  </a:solidFill>
                  <a:latin typeface="Arial"/>
                  <a:cs typeface="Arial"/>
                </a:rPr>
                <a:t>7  8  9 10 10 8 4   1 -1  1  5 …</a:t>
              </a:r>
            </a:p>
          </p:txBody>
        </p:sp>
      </p:gr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lstStyle/>
          <a:p>
            <a:pPr eaLnBrk="1" hangingPunct="1"/>
            <a:r>
              <a:rPr lang="en-US" dirty="0" smtClean="0">
                <a:latin typeface="Arial" charset="0"/>
                <a:ea typeface="ＭＳ Ｐゴシック" charset="-128"/>
              </a:rPr>
              <a:t>Uncompressed digital files are </a:t>
            </a:r>
            <a:r>
              <a:rPr lang="en-US" u="sng" dirty="0" smtClean="0">
                <a:latin typeface="Arial" charset="0"/>
                <a:ea typeface="ＭＳ Ｐゴシック" charset="-128"/>
              </a:rPr>
              <a:t>HUGE</a:t>
            </a:r>
            <a:r>
              <a:rPr lang="en-US" dirty="0" smtClean="0">
                <a:latin typeface="Arial" charset="0"/>
                <a:ea typeface="ＭＳ Ｐゴシック" charset="-128"/>
              </a:rPr>
              <a:t>!</a:t>
            </a:r>
          </a:p>
          <a:p>
            <a:pPr lvl="1" eaLnBrk="1" hangingPunct="1">
              <a:tabLst>
                <a:tab pos="1882775" algn="l"/>
              </a:tabLst>
            </a:pPr>
            <a:r>
              <a:rPr lang="en-US" dirty="0" smtClean="0">
                <a:latin typeface="Arial" charset="0"/>
                <a:ea typeface="ＭＳ Ｐゴシック" charset="-128"/>
              </a:rPr>
              <a:t>100 MB	= &lt; </a:t>
            </a:r>
            <a:r>
              <a:rPr lang="en-US" b="1" dirty="0" smtClean="0">
                <a:latin typeface="Arial" charset="0"/>
                <a:ea typeface="ＭＳ Ｐゴシック" charset="-128"/>
              </a:rPr>
              <a:t>10 </a:t>
            </a:r>
            <a:r>
              <a:rPr lang="en-US" dirty="0" smtClean="0">
                <a:latin typeface="Arial" charset="0"/>
                <a:ea typeface="ＭＳ Ｐゴシック" charset="-128"/>
              </a:rPr>
              <a:t>minutes of CD-quality audio</a:t>
            </a:r>
            <a:br>
              <a:rPr lang="en-US" dirty="0" smtClean="0">
                <a:latin typeface="Arial" charset="0"/>
                <a:ea typeface="ＭＳ Ｐゴシック" charset="-128"/>
              </a:rPr>
            </a:br>
            <a:r>
              <a:rPr lang="en-US" dirty="0" smtClean="0">
                <a:latin typeface="Arial" charset="0"/>
                <a:ea typeface="ＭＳ Ｐゴシック" charset="-128"/>
              </a:rPr>
              <a:t>	= &lt;   </a:t>
            </a:r>
            <a:r>
              <a:rPr lang="en-US" b="1" dirty="0" smtClean="0">
                <a:latin typeface="Arial" charset="0"/>
                <a:ea typeface="ＭＳ Ｐゴシック" charset="-128"/>
              </a:rPr>
              <a:t>7</a:t>
            </a:r>
            <a:r>
              <a:rPr lang="en-US" dirty="0" smtClean="0">
                <a:latin typeface="Arial" charset="0"/>
                <a:ea typeface="ＭＳ Ｐゴシック" charset="-128"/>
              </a:rPr>
              <a:t> “five-megapixel” images</a:t>
            </a:r>
            <a:br>
              <a:rPr lang="en-US" dirty="0" smtClean="0">
                <a:latin typeface="Arial" charset="0"/>
                <a:ea typeface="ＭＳ Ｐゴシック" charset="-128"/>
              </a:rPr>
            </a:br>
            <a:r>
              <a:rPr lang="en-US" dirty="0" smtClean="0">
                <a:latin typeface="Arial" charset="0"/>
                <a:ea typeface="ＭＳ Ｐゴシック" charset="-128"/>
              </a:rPr>
              <a:t>	= &lt;   </a:t>
            </a:r>
            <a:r>
              <a:rPr lang="en-US" b="1" dirty="0" smtClean="0">
                <a:latin typeface="Arial" charset="0"/>
                <a:ea typeface="ＭＳ Ｐゴシック" charset="-128"/>
              </a:rPr>
              <a:t>7</a:t>
            </a:r>
            <a:r>
              <a:rPr lang="en-US" dirty="0" smtClean="0">
                <a:latin typeface="Arial" charset="0"/>
                <a:ea typeface="ＭＳ Ｐゴシック" charset="-128"/>
              </a:rPr>
              <a:t> </a:t>
            </a:r>
            <a:r>
              <a:rPr lang="en-US" i="1" dirty="0" smtClean="0">
                <a:latin typeface="Arial" charset="0"/>
                <a:ea typeface="ＭＳ Ｐゴシック" charset="-128"/>
              </a:rPr>
              <a:t>seconds </a:t>
            </a:r>
            <a:r>
              <a:rPr lang="en-US" dirty="0" smtClean="0">
                <a:latin typeface="Arial" charset="0"/>
                <a:ea typeface="ＭＳ Ｐゴシック" charset="-128"/>
              </a:rPr>
              <a:t>of standard def video</a:t>
            </a:r>
          </a:p>
          <a:p>
            <a:pPr eaLnBrk="1" hangingPunct="1">
              <a:tabLst>
                <a:tab pos="1882775" algn="l"/>
              </a:tabLst>
            </a:pPr>
            <a:r>
              <a:rPr lang="en-US" dirty="0" smtClean="0">
                <a:latin typeface="Arial" charset="0"/>
                <a:ea typeface="ＭＳ Ｐゴシック" charset="-128"/>
              </a:rPr>
              <a:t>To make storage and transmission economical, compression ratios of 100-to-1 (or more!) are needed</a:t>
            </a:r>
          </a:p>
          <a:p>
            <a:pPr lvl="1" eaLnBrk="1" hangingPunct="1">
              <a:tabLst>
                <a:tab pos="1882775" algn="l"/>
              </a:tabLst>
            </a:pPr>
            <a:r>
              <a:rPr lang="en-US" dirty="0" smtClean="0">
                <a:latin typeface="Arial" charset="0"/>
                <a:ea typeface="ＭＳ Ｐゴシック" charset="-128"/>
              </a:rPr>
              <a:t>In order to achieve these ratios, </a:t>
            </a:r>
            <a:r>
              <a:rPr lang="en-US" i="1" dirty="0" err="1" smtClean="0">
                <a:latin typeface="Arial" charset="0"/>
                <a:ea typeface="ＭＳ Ｐゴシック" charset="-128"/>
              </a:rPr>
              <a:t>lossy</a:t>
            </a:r>
            <a:r>
              <a:rPr lang="en-US" dirty="0" smtClean="0">
                <a:latin typeface="Arial" charset="0"/>
                <a:ea typeface="ＭＳ Ｐゴシック" charset="-128"/>
              </a:rPr>
              <a:t> compression is used</a:t>
            </a:r>
          </a:p>
          <a:p>
            <a:pPr eaLnBrk="1" hangingPunct="1"/>
            <a:r>
              <a:rPr lang="en-US" dirty="0" smtClean="0">
                <a:latin typeface="Arial" charset="0"/>
                <a:ea typeface="ＭＳ Ｐゴシック" charset="-128"/>
              </a:rPr>
              <a:t>Examples of </a:t>
            </a:r>
            <a:r>
              <a:rPr lang="en-US" i="1" dirty="0" smtClean="0">
                <a:latin typeface="Arial" charset="0"/>
                <a:ea typeface="ＭＳ Ｐゴシック" charset="-128"/>
              </a:rPr>
              <a:t>compressed </a:t>
            </a:r>
            <a:r>
              <a:rPr lang="en-US" dirty="0" smtClean="0">
                <a:latin typeface="Arial" charset="0"/>
                <a:ea typeface="ＭＳ Ｐゴシック" charset="-128"/>
              </a:rPr>
              <a:t>digital media include</a:t>
            </a:r>
          </a:p>
          <a:p>
            <a:pPr lvl="1" eaLnBrk="1" hangingPunct="1">
              <a:buNone/>
              <a:tabLst>
                <a:tab pos="4403725" algn="l"/>
              </a:tabLst>
            </a:pPr>
            <a:r>
              <a:rPr lang="en-US" dirty="0" smtClean="0">
                <a:latin typeface="Arial" charset="0"/>
                <a:ea typeface="ＭＳ Ｐゴシック" charset="-128"/>
              </a:rPr>
              <a:t>	JPEGs (images)	MP3 and AAC files (audio)</a:t>
            </a:r>
            <a:br>
              <a:rPr lang="en-US" dirty="0" smtClean="0">
                <a:latin typeface="Arial" charset="0"/>
                <a:ea typeface="ＭＳ Ｐゴシック" charset="-128"/>
              </a:rPr>
            </a:br>
            <a:r>
              <a:rPr lang="en-US" dirty="0" smtClean="0">
                <a:latin typeface="Arial" charset="0"/>
                <a:ea typeface="ＭＳ Ｐゴシック" charset="-128"/>
              </a:rPr>
              <a:t>HDTV, </a:t>
            </a:r>
            <a:r>
              <a:rPr lang="en-US" dirty="0" err="1" smtClean="0">
                <a:latin typeface="Arial" charset="0"/>
                <a:ea typeface="ＭＳ Ｐゴシック" charset="-128"/>
              </a:rPr>
              <a:t>Blu</a:t>
            </a:r>
            <a:r>
              <a:rPr lang="en-US" dirty="0" smtClean="0">
                <a:latin typeface="Arial" charset="0"/>
                <a:ea typeface="ＭＳ Ｐゴシック" charset="-128"/>
              </a:rPr>
              <a:t>-ray, DVD (video)	Cell phone calls (audio)</a:t>
            </a:r>
          </a:p>
          <a:p>
            <a:pPr eaLnBrk="1" hangingPunct="1">
              <a:tabLst>
                <a:tab pos="1882775" algn="l"/>
              </a:tabLst>
            </a:pPr>
            <a:endParaRPr lang="en-US" dirty="0" smtClean="0">
              <a:latin typeface="Arial" charset="0"/>
              <a:ea typeface="ＭＳ Ｐゴシック" charset="-128"/>
            </a:endParaRPr>
          </a:p>
          <a:p>
            <a:pPr eaLnBrk="1" hangingPunct="1">
              <a:tabLst>
                <a:tab pos="1882775" algn="l"/>
              </a:tabLst>
            </a:pPr>
            <a:endParaRPr lang="en-US" dirty="0" smtClean="0">
              <a:latin typeface="Arial" charset="0"/>
              <a:ea typeface="ＭＳ Ｐゴシック" charset="-128"/>
            </a:endParaRPr>
          </a:p>
          <a:p>
            <a:pPr eaLnBrk="1" hangingPunct="1"/>
            <a:endParaRPr lang="en-US" dirty="0" smtClean="0">
              <a:latin typeface="Arial" charset="0"/>
              <a:ea typeface="ＭＳ Ｐゴシック" charset="-128"/>
            </a:endParaRPr>
          </a:p>
          <a:p>
            <a:pPr lvl="1" eaLnBrk="1" hangingPunct="1"/>
            <a:endParaRPr lang="en-US" dirty="0" smtClean="0">
              <a:latin typeface="Arial" charset="0"/>
              <a:ea typeface="ＭＳ Ｐゴシック" charset="-128"/>
            </a:endParaRPr>
          </a:p>
        </p:txBody>
      </p:sp>
      <p:sp>
        <p:nvSpPr>
          <p:cNvPr id="16386" name="Title 1"/>
          <p:cNvSpPr>
            <a:spLocks noGrp="1"/>
          </p:cNvSpPr>
          <p:nvPr>
            <p:ph type="title"/>
          </p:nvPr>
        </p:nvSpPr>
        <p:spPr/>
        <p:txBody>
          <a:bodyPr/>
          <a:lstStyle/>
          <a:p>
            <a:pPr eaLnBrk="1" hangingPunct="1"/>
            <a:r>
              <a:rPr lang="en-US" dirty="0" smtClean="0">
                <a:latin typeface="Times New Roman" charset="0"/>
                <a:ea typeface="ＭＳ Ｐゴシック" charset="-128"/>
              </a:rPr>
              <a:t>Digital Compression</a:t>
            </a: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resentation (Cardinal Peak)">
  <a:themeElements>
    <a:clrScheme name="Custom 1">
      <a:dk1>
        <a:sysClr val="windowText" lastClr="000000"/>
      </a:dk1>
      <a:lt1>
        <a:sysClr val="window" lastClr="FFFFFF"/>
      </a:lt1>
      <a:dk2>
        <a:srgbClr val="B5121B"/>
      </a:dk2>
      <a:lt2>
        <a:srgbClr val="BCBEC0"/>
      </a:lt2>
      <a:accent1>
        <a:srgbClr val="636466"/>
      </a:accent1>
      <a:accent2>
        <a:srgbClr val="4C5B69"/>
      </a:accent2>
      <a:accent3>
        <a:srgbClr val="A6844B"/>
      </a:accent3>
      <a:accent4>
        <a:srgbClr val="4D5F2E"/>
      </a:accent4>
      <a:accent5>
        <a:srgbClr val="A1522C"/>
      </a:accent5>
      <a:accent6>
        <a:srgbClr val="8E3F1F"/>
      </a:accent6>
      <a:hlink>
        <a:srgbClr val="A21E22"/>
      </a:hlink>
      <a:folHlink>
        <a:srgbClr val="A21E2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2">
                <a:lumMod val="40000"/>
                <a:lumOff val="60000"/>
              </a:schemeClr>
            </a:gs>
            <a:gs pos="100000">
              <a:srgbClr val="FFFFFF"/>
            </a:gs>
          </a:gsLst>
          <a:lin ang="16200000" scaled="0"/>
          <a:tileRect/>
        </a:gradFill>
        <a:ln>
          <a:solidFill>
            <a:schemeClr val="tx1"/>
          </a:solidFill>
        </a:ln>
      </a:spPr>
      <a:bodyPr rtlCol="0" anchor="ctr"/>
      <a:lstStyle>
        <a:defPPr algn="ctr">
          <a:defRPr sz="1600" b="1" dirty="0" smtClean="0">
            <a:solidFill>
              <a:schemeClr val="tx1"/>
            </a:solidFill>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 (Cardinal Peak).pot</Template>
  <TotalTime>1360</TotalTime>
  <Words>2160</Words>
  <Application>Microsoft Macintosh PowerPoint</Application>
  <PresentationFormat>On-screen Show (4:3)</PresentationFormat>
  <Paragraphs>394</Paragraphs>
  <Slides>48</Slides>
  <Notes>5</Notes>
  <HiddenSlides>0</HiddenSlides>
  <MMClips>1</MMClips>
  <ScaleCrop>false</ScaleCrop>
  <HeadingPairs>
    <vt:vector size="6" baseType="variant">
      <vt:variant>
        <vt:lpstr>Theme</vt:lpstr>
      </vt:variant>
      <vt:variant>
        <vt:i4>1</vt:i4>
      </vt:variant>
      <vt:variant>
        <vt:lpstr>Links</vt:lpstr>
      </vt:variant>
      <vt:variant>
        <vt:i4>15</vt:i4>
      </vt:variant>
      <vt:variant>
        <vt:lpstr>Slide Titles</vt:lpstr>
      </vt:variant>
      <vt:variant>
        <vt:i4>48</vt:i4>
      </vt:variant>
    </vt:vector>
  </HeadingPairs>
  <TitlesOfParts>
    <vt:vector size="64" baseType="lpstr">
      <vt:lpstr>Presentation (Cardinal Peak)</vt:lpstr>
      <vt:lpstr>???</vt:lpstr>
      <vt:lpstr>???</vt:lpstr>
      <vt:lpstr>???</vt:lpstr>
      <vt:lpstr>???</vt:lpstr>
      <vt:lpstr>???</vt:lpstr>
      <vt:lpstr>???</vt:lpstr>
      <vt:lpstr>???</vt:lpstr>
      <vt:lpstr>Macduff HD:Users:howdy:tmp:DCT.csv!Sheet1!R6C2:R13C9</vt:lpstr>
      <vt:lpstr>Macduff HD:Users:howdy:tmp:DCT.csv!Sheet1!R63C2:R70C9</vt:lpstr>
      <vt:lpstr>Macduff HD:Users:howdy:tmp:DCT.csv!Sheet1!R74C2:R81C9</vt:lpstr>
      <vt:lpstr>???</vt:lpstr>
      <vt:lpstr>???</vt:lpstr>
      <vt:lpstr>???</vt:lpstr>
      <vt:lpstr>???</vt:lpstr>
      <vt:lpstr>???</vt:lpstr>
      <vt:lpstr>Digital Video Compression: A Primer for Law Enforcement</vt:lpstr>
      <vt:lpstr>About Me</vt:lpstr>
      <vt:lpstr>Overview</vt:lpstr>
      <vt:lpstr>The take-home message</vt:lpstr>
      <vt:lpstr>Time to get Nerdy!</vt:lpstr>
      <vt:lpstr>Disclaimer</vt:lpstr>
      <vt:lpstr>Analog Signal</vt:lpstr>
      <vt:lpstr>Digital Signal</vt:lpstr>
      <vt:lpstr>Digital Compression</vt:lpstr>
      <vt:lpstr>What does “Lossiness” Mean?</vt:lpstr>
      <vt:lpstr>Where does lossiness happen?</vt:lpstr>
      <vt:lpstr>Common Open-Standard Codecs</vt:lpstr>
      <vt:lpstr>Video and Image Compression</vt:lpstr>
      <vt:lpstr>Video and Image Compression</vt:lpstr>
      <vt:lpstr>Video and Image Compression</vt:lpstr>
      <vt:lpstr>How Many Bits?</vt:lpstr>
      <vt:lpstr>3 Key Steps of Image Compression</vt:lpstr>
      <vt:lpstr>Discrete Cosine Transform</vt:lpstr>
      <vt:lpstr>Discrete Cosine Transform</vt:lpstr>
      <vt:lpstr>3 Key Steps of Image Compression</vt:lpstr>
      <vt:lpstr>Quantization</vt:lpstr>
      <vt:lpstr>Why quantization is OK</vt:lpstr>
      <vt:lpstr>After Quantizing</vt:lpstr>
      <vt:lpstr>Reversing the Process</vt:lpstr>
      <vt:lpstr>How Lossy Is It?</vt:lpstr>
      <vt:lpstr>How Lossy Is It?</vt:lpstr>
      <vt:lpstr>3 Key Steps of Image Compression</vt:lpstr>
      <vt:lpstr>Run-Length Coding</vt:lpstr>
      <vt:lpstr>Run-Length Coding</vt:lpstr>
      <vt:lpstr>MPEG-2 Huffman Table</vt:lpstr>
      <vt:lpstr>Run-Length Coding</vt:lpstr>
      <vt:lpstr>To Recap…</vt:lpstr>
      <vt:lpstr>Here’s an example</vt:lpstr>
      <vt:lpstr>Video basics</vt:lpstr>
      <vt:lpstr>Motion Compensated Prediction</vt:lpstr>
      <vt:lpstr>The Difference Matrix</vt:lpstr>
      <vt:lpstr>More vocabulary: I, P, and B frames</vt:lpstr>
      <vt:lpstr>Overview</vt:lpstr>
      <vt:lpstr>Issues for Law Enforcement</vt:lpstr>
      <vt:lpstr>Fear, Uncertainty, Doubt: Lossiness</vt:lpstr>
      <vt:lpstr>Fear, Uncertainty, Doubt: Lossiness</vt:lpstr>
      <vt:lpstr>Was a digital file altered?</vt:lpstr>
      <vt:lpstr>Why checksum systems are oversold</vt:lpstr>
      <vt:lpstr>Why checksum systems are oversold </vt:lpstr>
      <vt:lpstr>Open Standards</vt:lpstr>
      <vt:lpstr>Take Away Lessons</vt:lpstr>
      <vt:lpstr>Going back to our three issues…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Law Enforcement Primer: Digital Media Compression</dc:title>
  <dc:creator>Howdy Pierce</dc:creator>
  <cp:lastModifiedBy>Howdy Pierce</cp:lastModifiedBy>
  <cp:revision>34</cp:revision>
  <dcterms:created xsi:type="dcterms:W3CDTF">2010-08-19T00:44:11Z</dcterms:created>
  <dcterms:modified xsi:type="dcterms:W3CDTF">2011-08-25T14:07:35Z</dcterms:modified>
</cp:coreProperties>
</file>